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 id="391" r:id="rId44"/>
    <p:sldId id="392" r:id="rId45"/>
    <p:sldId id="285" r:id="rId46"/>
    <p:sldId id="405" r:id="rId4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45</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4YLXGKXZZX3-14A.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26032;&#25945;&#26448;+8.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20061;&#65289;&#21019;&#26032;&#24605;&#32500;&#35201;&#22810;&#36335;&#25506;&#32034;.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第十二课　创新思维要多路探索</a:t>
            </a:r>
            <a:endParaRPr lang="zh-CN" altLang="zh-CN" sz="320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整体把握—————本课主要内容与目标导向</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．结合具体认识过程，了解发散思维中所采取的推测等方法；概括发散思维的特点；知道聚合思维和发散思维的功能。</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．结合具体案例，分析逆向思维的依据和优势；发挥正向思维和逆向思维的互补作用。</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86409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4YLXGKXZZX3-14A.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561083" y="1844824"/>
            <a:ext cx="9415046"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3168352"/>
          </a:xfrm>
        </p:spPr>
        <p:txBody>
          <a:bodyPr>
            <a:normAutofit/>
          </a:bodyPr>
          <a:lstStyle/>
          <a:p>
            <a:pPr indent="662940" algn="ctr">
              <a:lnSpc>
                <a:spcPct val="16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发散思维与聚合思维的方法</a:t>
            </a:r>
            <a:endParaRPr lang="zh-CN" altLang="zh-CN" sz="1050" kern="100" dirty="0">
              <a:solidFill>
                <a:srgbClr val="7030A0"/>
              </a:solidFill>
              <a:latin typeface="宋体"/>
              <a:cs typeface="Courier New"/>
            </a:endParaRPr>
          </a:p>
          <a:p>
            <a:pPr indent="662940" algn="ctr">
              <a:lnSpc>
                <a:spcPct val="160000"/>
              </a:lnSpc>
              <a:spcAft>
                <a:spcPts val="0"/>
              </a:spcAft>
              <a:tabLst>
                <a:tab pos="2700655" algn="l"/>
              </a:tabLst>
            </a:pPr>
            <a:r>
              <a:rPr lang="en-US" altLang="zh-CN" sz="2600" b="1" kern="100" dirty="0">
                <a:solidFill>
                  <a:srgbClr val="00B050"/>
                </a:solidFill>
                <a:latin typeface="方正细黑一简体"/>
                <a:cs typeface="Times New Roman"/>
              </a:rPr>
              <a:t> [</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6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发散思维的方法</a:t>
            </a:r>
            <a:endParaRPr lang="zh-CN" altLang="zh-CN" sz="1050" kern="100" dirty="0">
              <a:latin typeface="宋体"/>
              <a:cs typeface="Courier New"/>
            </a:endParaRPr>
          </a:p>
          <a:p>
            <a:pPr indent="0">
              <a:lnSpc>
                <a:spcPct val="160000"/>
              </a:lnSpc>
            </a:pPr>
            <a:r>
              <a:rPr lang="en-US" altLang="zh-CN" sz="2600" b="1" kern="100" dirty="0">
                <a:latin typeface="方正细黑一简体"/>
                <a:cs typeface="Times New Roman"/>
              </a:rPr>
              <a:t>1</a:t>
            </a:r>
            <a:r>
              <a:rPr lang="zh-CN" altLang="zh-CN" sz="2600" b="1" kern="100" dirty="0">
                <a:ea typeface="方正细黑一简体"/>
                <a:cs typeface="Times New Roman"/>
              </a:rPr>
              <a:t>．发散思维</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74603150"/>
              </p:ext>
            </p:extLst>
          </p:nvPr>
        </p:nvGraphicFramePr>
        <p:xfrm>
          <a:off x="336947" y="3573016"/>
          <a:ext cx="11449272" cy="2448272"/>
        </p:xfrm>
        <a:graphic>
          <a:graphicData uri="http://schemas.openxmlformats.org/drawingml/2006/table">
            <a:tbl>
              <a:tblPr/>
              <a:tblGrid>
                <a:gridCol w="829261"/>
                <a:gridCol w="10620011"/>
              </a:tblGrid>
              <a:tr h="1764920">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根据已知的事物信息，从不同的角度、不同</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思</a:t>
                      </a:r>
                      <a:r>
                        <a:rPr lang="zh-CN" sz="2600" b="1" kern="100" dirty="0">
                          <a:effectLst/>
                          <a:latin typeface="宋体"/>
                          <a:ea typeface="方正细黑一简体"/>
                          <a:cs typeface="Times New Roman"/>
                        </a:rPr>
                        <a:t>考，以寻求解决问题</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答</a:t>
                      </a:r>
                      <a:r>
                        <a:rPr lang="zh-CN" sz="2600" b="1" kern="100" dirty="0">
                          <a:effectLst/>
                          <a:latin typeface="宋体"/>
                          <a:ea typeface="方正细黑一简体"/>
                          <a:cs typeface="Times New Roman"/>
                        </a:rPr>
                        <a:t>案的思维方式</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3352">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基础</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事物具有多种多样</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113811" y="393305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方向</a:t>
            </a:r>
            <a:endParaRPr lang="zh-CN" altLang="en-US" dirty="0"/>
          </a:p>
        </p:txBody>
      </p:sp>
      <p:sp>
        <p:nvSpPr>
          <p:cNvPr id="8" name="矩形 7"/>
          <p:cNvSpPr/>
          <p:nvPr/>
        </p:nvSpPr>
        <p:spPr>
          <a:xfrm>
            <a:off x="2209155" y="4509120"/>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多样性</a:t>
            </a:r>
            <a:endParaRPr lang="zh-CN" altLang="en-US" dirty="0"/>
          </a:p>
        </p:txBody>
      </p:sp>
      <p:sp>
        <p:nvSpPr>
          <p:cNvPr id="10" name="矩形 9"/>
          <p:cNvSpPr/>
          <p:nvPr/>
        </p:nvSpPr>
        <p:spPr>
          <a:xfrm>
            <a:off x="4225379" y="544522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性质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831338299"/>
              </p:ext>
            </p:extLst>
          </p:nvPr>
        </p:nvGraphicFramePr>
        <p:xfrm>
          <a:off x="598082" y="2204864"/>
          <a:ext cx="11176619" cy="3330700"/>
        </p:xfrm>
        <a:graphic>
          <a:graphicData uri="http://schemas.openxmlformats.org/drawingml/2006/table">
            <a:tbl>
              <a:tblPr/>
              <a:tblGrid>
                <a:gridCol w="809513"/>
                <a:gridCol w="10367106"/>
              </a:tblGrid>
              <a:tr h="953260">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特征</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从一个出发点向四面八方想，向新奇、独特之处想，是扩散、辐射</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9554">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优点</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发散思维不仅能够帮助人们发</a:t>
                      </a:r>
                      <a:r>
                        <a:rPr lang="zh-CN" sz="2600" b="1" kern="100" dirty="0" smtClean="0">
                          <a:effectLst/>
                          <a:latin typeface="宋体"/>
                          <a:ea typeface="方正细黑一简体"/>
                          <a:cs typeface="Times New Roman"/>
                        </a:rPr>
                        <a:t>现</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而且能为所要解决的问题提供众多新设想</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9554">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缺点</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思维发散技法有助于人们进行思维发散，但仅仅依靠几种思维发散技法，难以产</a:t>
                      </a:r>
                      <a:r>
                        <a:rPr lang="zh-CN" sz="2600" b="1" kern="100" dirty="0" smtClean="0">
                          <a:effectLst/>
                          <a:latin typeface="宋体"/>
                          <a:ea typeface="方正细黑一简体"/>
                          <a:cs typeface="Times New Roman"/>
                        </a:rPr>
                        <a:t>生</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结果</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1484784"/>
            <a:ext cx="854721"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
        <p:nvSpPr>
          <p:cNvPr id="8" name="矩形 7"/>
          <p:cNvSpPr/>
          <p:nvPr/>
        </p:nvSpPr>
        <p:spPr>
          <a:xfrm>
            <a:off x="6241603" y="3182778"/>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新问题</a:t>
            </a:r>
            <a:endParaRPr lang="zh-CN" altLang="en-US" dirty="0"/>
          </a:p>
        </p:txBody>
      </p:sp>
      <p:sp>
        <p:nvSpPr>
          <p:cNvPr id="10" name="矩形 9"/>
          <p:cNvSpPr/>
          <p:nvPr/>
        </p:nvSpPr>
        <p:spPr>
          <a:xfrm>
            <a:off x="3433291" y="501317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理想</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548680"/>
            <a:ext cx="10801200" cy="792088"/>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．强制思维发散的技法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631353067"/>
              </p:ext>
            </p:extLst>
          </p:nvPr>
        </p:nvGraphicFramePr>
        <p:xfrm>
          <a:off x="552971" y="1539469"/>
          <a:ext cx="11248627" cy="5241536"/>
        </p:xfrm>
        <a:graphic>
          <a:graphicData uri="http://schemas.openxmlformats.org/drawingml/2006/table">
            <a:tbl>
              <a:tblPr/>
              <a:tblGrid>
                <a:gridCol w="975119"/>
                <a:gridCol w="1033154"/>
                <a:gridCol w="9240354"/>
              </a:tblGrid>
              <a:tr h="1405123">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检核表法</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通过对所设想问题的几个方面进行详细检查，从看似</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的事物中找到思维创新</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以求产生创新的思路</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6748">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表现</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他用、借用、改变、扩大、缩小、代替、调整、颠倒、组合等</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6748">
                <a:tc row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信息交合法</a:t>
                      </a:r>
                      <a:endParaRPr lang="zh-CN" sz="2600" kern="10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含义</a:t>
                      </a:r>
                      <a:endParaRPr lang="zh-CN" sz="2600" kern="10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利用已有的或引进的事物信息，通</a:t>
                      </a:r>
                      <a:r>
                        <a:rPr lang="zh-CN" sz="2600" b="1" kern="100" dirty="0" smtClean="0">
                          <a:effectLst/>
                          <a:latin typeface="宋体"/>
                          <a:ea typeface="方正细黑一简体"/>
                          <a:cs typeface="Times New Roman"/>
                        </a:rPr>
                        <a:t>过</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方法，将不同信</a:t>
                      </a:r>
                      <a:r>
                        <a:rPr lang="zh-CN" sz="2600" b="1" kern="100" dirty="0" smtClean="0">
                          <a:effectLst/>
                          <a:latin typeface="宋体"/>
                          <a:ea typeface="方正细黑一简体"/>
                          <a:cs typeface="Times New Roman"/>
                        </a:rPr>
                        <a:t>息</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地</a:t>
                      </a:r>
                      <a:r>
                        <a:rPr lang="zh-CN" sz="2600" b="1" kern="100" dirty="0">
                          <a:effectLst/>
                          <a:latin typeface="宋体"/>
                          <a:ea typeface="方正细黑一简体"/>
                          <a:cs typeface="Times New Roman"/>
                        </a:rPr>
                        <a:t>进行组合，以产生新的思路</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6748">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作用</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可以将事物可能具有</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solidFill>
                            <a:srgbClr val="FF0000"/>
                          </a:solidFill>
                          <a:effectLst/>
                          <a:latin typeface="宋体"/>
                          <a:ea typeface="方正细黑一简体"/>
                          <a:cs typeface="Times New Roman"/>
                        </a:rPr>
                        <a:t> </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一网打尽”，供人们筛选</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929235" y="234888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毫无问题</a:t>
            </a:r>
            <a:endParaRPr lang="zh-CN" altLang="en-US" dirty="0"/>
          </a:p>
        </p:txBody>
      </p:sp>
      <p:sp>
        <p:nvSpPr>
          <p:cNvPr id="8" name="矩形 7"/>
          <p:cNvSpPr/>
          <p:nvPr/>
        </p:nvSpPr>
        <p:spPr>
          <a:xfrm>
            <a:off x="8401843" y="2348879"/>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突破口</a:t>
            </a:r>
            <a:endParaRPr lang="zh-CN" altLang="en-US" dirty="0"/>
          </a:p>
        </p:txBody>
      </p:sp>
      <p:sp>
        <p:nvSpPr>
          <p:cNvPr id="10" name="矩形 9"/>
          <p:cNvSpPr/>
          <p:nvPr/>
        </p:nvSpPr>
        <p:spPr>
          <a:xfrm>
            <a:off x="7974482" y="450912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列举</a:t>
            </a:r>
            <a:endParaRPr lang="zh-CN" altLang="en-US" dirty="0"/>
          </a:p>
        </p:txBody>
      </p:sp>
      <p:sp>
        <p:nvSpPr>
          <p:cNvPr id="12" name="矩形 11"/>
          <p:cNvSpPr/>
          <p:nvPr/>
        </p:nvSpPr>
        <p:spPr>
          <a:xfrm>
            <a:off x="2501874" y="515719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有目的</a:t>
            </a:r>
            <a:endParaRPr lang="zh-CN" altLang="en-US" dirty="0"/>
          </a:p>
        </p:txBody>
      </p:sp>
      <p:sp>
        <p:nvSpPr>
          <p:cNvPr id="14" name="矩形 13"/>
          <p:cNvSpPr/>
          <p:nvPr/>
        </p:nvSpPr>
        <p:spPr>
          <a:xfrm>
            <a:off x="5953571" y="594928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组合</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740713667"/>
              </p:ext>
            </p:extLst>
          </p:nvPr>
        </p:nvGraphicFramePr>
        <p:xfrm>
          <a:off x="575652" y="2348880"/>
          <a:ext cx="10975974" cy="3368040"/>
        </p:xfrm>
        <a:graphic>
          <a:graphicData uri="http://schemas.openxmlformats.org/drawingml/2006/table">
            <a:tbl>
              <a:tblPr/>
              <a:tblGrid>
                <a:gridCol w="1311523"/>
                <a:gridCol w="936104"/>
                <a:gridCol w="8728347"/>
              </a:tblGrid>
              <a:tr h="468374">
                <a:tc rowSpan="3">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头脑风暴法</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地位</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是一种集思广益</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思</a:t>
                      </a:r>
                      <a:r>
                        <a:rPr lang="zh-CN" sz="2600" b="1" kern="100" dirty="0">
                          <a:effectLst/>
                          <a:latin typeface="宋体"/>
                          <a:ea typeface="方正细黑一简体"/>
                          <a:cs typeface="Times New Roman"/>
                        </a:rPr>
                        <a:t>维发散技法</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5123">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特点</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以会议的形式开展，要求有人主持会议，会议有讨论</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在会议进入自由畅想阶段，不宜过早</a:t>
                      </a:r>
                      <a:r>
                        <a:rPr lang="zh-CN" sz="2600" b="1" kern="100" dirty="0" smtClean="0">
                          <a:effectLst/>
                          <a:latin typeface="宋体"/>
                          <a:ea typeface="方正细黑一简体"/>
                          <a:cs typeface="Times New Roman"/>
                        </a:rPr>
                        <a:t>地</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他</a:t>
                      </a:r>
                      <a:r>
                        <a:rPr lang="zh-CN" sz="2600" b="1" kern="100" dirty="0">
                          <a:effectLst/>
                          <a:latin typeface="宋体"/>
                          <a:ea typeface="方正细黑一简体"/>
                          <a:cs typeface="Times New Roman"/>
                        </a:rPr>
                        <a:t>人的设想，以利于其他设想能够顺利地产生</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374">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原则</a:t>
                      </a:r>
                      <a:endParaRPr lang="zh-CN" sz="2600" kern="10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“延迟评判”“以量求质”</a:t>
                      </a:r>
                      <a:endParaRPr lang="zh-CN" sz="2600" kern="100" dirty="0">
                        <a:effectLst/>
                        <a:latin typeface="宋体"/>
                        <a:cs typeface="Courier New"/>
                      </a:endParaRPr>
                    </a:p>
                  </a:txBody>
                  <a:tcPr marL="47685" marR="4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矩形 8"/>
          <p:cNvSpPr/>
          <p:nvPr/>
        </p:nvSpPr>
        <p:spPr>
          <a:xfrm>
            <a:off x="552971" y="1484784"/>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11" name="矩形 10"/>
          <p:cNvSpPr/>
          <p:nvPr/>
        </p:nvSpPr>
        <p:spPr>
          <a:xfrm>
            <a:off x="7105699" y="24928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群体</a:t>
            </a:r>
            <a:endParaRPr lang="zh-CN" altLang="en-US" dirty="0"/>
          </a:p>
        </p:txBody>
      </p:sp>
      <p:sp>
        <p:nvSpPr>
          <p:cNvPr id="13" name="矩形 12"/>
          <p:cNvSpPr/>
          <p:nvPr/>
        </p:nvSpPr>
        <p:spPr>
          <a:xfrm>
            <a:off x="2929235" y="378904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主题</a:t>
            </a:r>
            <a:endParaRPr lang="zh-CN" altLang="en-US" dirty="0"/>
          </a:p>
        </p:txBody>
      </p:sp>
      <p:sp>
        <p:nvSpPr>
          <p:cNvPr id="15" name="矩形 14"/>
          <p:cNvSpPr/>
          <p:nvPr/>
        </p:nvSpPr>
        <p:spPr>
          <a:xfrm>
            <a:off x="9986019" y="378904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评判</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404664"/>
            <a:ext cx="11449272" cy="604867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信息交合法主要是通过对所设想问题的几个方面进行详细检查，从看似“毫无问题”的事物中找到思维创新的突破口，以求产生创新的思路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信息交合法是利用已有的或引进的事物信息，通过列举的方法，将不同信息有目的地进行组合，以产生新的思路。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发散思维的功能在于帮助人们发现新问题</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发散思维不仅能够帮助人们发现新问题，而且能为所要解决的问题提供众多新设想。</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92931" y="116632"/>
            <a:ext cx="11809312" cy="6552728"/>
          </a:xfrm>
        </p:spPr>
        <p:txBody>
          <a:bodyPr>
            <a:noAutofit/>
          </a:bodyPr>
          <a:lstStyle/>
          <a:p>
            <a:pPr indent="0" algn="just">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发散思维是根据已知的事物信息，从不同的角度、不同的方向思考，以寻求解决问题的唯一性答案的思维方式</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发散思维是根据已知的事物信息，从不同的角度、不同的方向思考，以寻求解决问题的多样性答案的思维方式。</a:t>
            </a:r>
            <a:endParaRPr lang="zh-CN" altLang="zh-CN" sz="2600" kern="100" dirty="0">
              <a:latin typeface="宋体"/>
              <a:cs typeface="Courier New"/>
            </a:endParaRPr>
          </a:p>
          <a:p>
            <a:pPr indent="0" algn="just">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检核表法、信息交合法和头脑风暴法都是自由思维发散的技法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检核表法、信息交合法和头脑风暴法都是强制思维发散的技法。</a:t>
            </a:r>
            <a:endParaRPr lang="zh-CN" altLang="zh-CN" sz="2600" kern="100" dirty="0">
              <a:latin typeface="宋体"/>
              <a:cs typeface="Courier New"/>
            </a:endParaRPr>
          </a:p>
          <a:p>
            <a:pPr marL="10847388" indent="-10847388" algn="just">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通过头脑风暴法，可以将事物可能具有的组合“一网打尽”，供人们筛选</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r>
              <a:rPr lang="zh-CN" altLang="zh-CN" sz="2600" b="1" kern="100" dirty="0">
                <a:solidFill>
                  <a:srgbClr val="FF0000"/>
                </a:solidFill>
                <a:ea typeface="方正细黑一简体"/>
                <a:cs typeface="Times New Roman"/>
              </a:rPr>
              <a:t>提示：</a:t>
            </a:r>
            <a:r>
              <a:rPr lang="zh-CN" altLang="zh-CN" sz="2600" b="1" kern="100" dirty="0">
                <a:ea typeface="方正细黑一简体"/>
                <a:cs typeface="Times New Roman"/>
              </a:rPr>
              <a:t>×　通过信息交合法，可以将事物可能具有的组合“一网打尽”，供人们筛选。</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052736"/>
            <a:ext cx="10801200" cy="144016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聚合思维的方法与功能</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．聚合思维</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242858107"/>
              </p:ext>
            </p:extLst>
          </p:nvPr>
        </p:nvGraphicFramePr>
        <p:xfrm>
          <a:off x="624979" y="2780928"/>
          <a:ext cx="10801200" cy="3368040"/>
        </p:xfrm>
        <a:graphic>
          <a:graphicData uri="http://schemas.openxmlformats.org/drawingml/2006/table">
            <a:tbl>
              <a:tblPr/>
              <a:tblGrid>
                <a:gridCol w="621777"/>
                <a:gridCol w="10179423"/>
              </a:tblGrid>
              <a:tr h="84861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义</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聚合思维是利用已有的知识和经验，把众多信息逐步引导到条理化的逻辑思路中，以便得出合乎逻辑</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方案</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必要性</a:t>
                      </a:r>
                      <a:endParaRPr lang="zh-CN" sz="2600" kern="10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不同事物之间，不论其差异有多大，总会或多或少地存在这样或那样的相同或相似之处，具</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为了揭示不同事物之间的联系，把握事物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需要运用聚合思维</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169595" y="357301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解决问题</a:t>
            </a:r>
            <a:endParaRPr lang="zh-CN" altLang="en-US" dirty="0"/>
          </a:p>
        </p:txBody>
      </p:sp>
      <p:sp>
        <p:nvSpPr>
          <p:cNvPr id="8" name="矩形 7"/>
          <p:cNvSpPr/>
          <p:nvPr/>
        </p:nvSpPr>
        <p:spPr>
          <a:xfrm>
            <a:off x="4873451" y="494116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可通约性</a:t>
            </a:r>
            <a:endParaRPr lang="zh-CN" altLang="en-US" dirty="0"/>
          </a:p>
        </p:txBody>
      </p:sp>
      <p:sp>
        <p:nvSpPr>
          <p:cNvPr id="10" name="矩形 9"/>
          <p:cNvSpPr/>
          <p:nvPr/>
        </p:nvSpPr>
        <p:spPr>
          <a:xfrm>
            <a:off x="2857227" y="558924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整体发展</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991497236"/>
              </p:ext>
            </p:extLst>
          </p:nvPr>
        </p:nvGraphicFramePr>
        <p:xfrm>
          <a:off x="552971" y="1124744"/>
          <a:ext cx="10600555" cy="5388864"/>
        </p:xfrm>
        <a:graphic>
          <a:graphicData uri="http://schemas.openxmlformats.org/drawingml/2006/table">
            <a:tbl>
              <a:tblPr/>
              <a:tblGrid>
                <a:gridCol w="610227"/>
                <a:gridCol w="9990328"/>
              </a:tblGrid>
              <a:tr h="113149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特</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征</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①从四面八方向一个目标点想，向联系</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之</a:t>
                      </a:r>
                      <a:r>
                        <a:rPr lang="zh-CN" sz="2600" b="1" kern="100" dirty="0">
                          <a:effectLst/>
                          <a:latin typeface="宋体"/>
                          <a:ea typeface="方正细黑一简体"/>
                          <a:cs typeface="Times New Roman"/>
                        </a:rPr>
                        <a:t>处想，</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集中。②把有关信息集中起来，从中寻找联系，以寻求解决问题</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③有一个明确</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一切思维活动都要围绕这个轴心来进行</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4363">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方</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法</a:t>
                      </a:r>
                      <a:endParaRPr lang="zh-CN" sz="2600" kern="10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在思维聚合的过程中，需要多次运用比较、分析</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归纳</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综合等逻辑思维方法。这些逻辑思维方法的一项重要功能是在众多零散的知识之间建立</a:t>
                      </a:r>
                      <a:r>
                        <a:rPr lang="zh-CN" sz="2600" b="1" kern="100" dirty="0" smtClean="0">
                          <a:effectLst/>
                          <a:latin typeface="宋体"/>
                          <a:ea typeface="方正细黑一简体"/>
                          <a:cs typeface="Times New Roman"/>
                        </a:rPr>
                        <a:t>起</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从而把看似互不相关的知识贯穿起来，聚焦所要解决的问题</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332656"/>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7249715" y="119675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共同</a:t>
            </a:r>
            <a:endParaRPr lang="zh-CN" altLang="en-US" dirty="0"/>
          </a:p>
        </p:txBody>
      </p:sp>
      <p:sp>
        <p:nvSpPr>
          <p:cNvPr id="10" name="矩形 9"/>
          <p:cNvSpPr/>
          <p:nvPr/>
        </p:nvSpPr>
        <p:spPr>
          <a:xfrm>
            <a:off x="9914011" y="1222445"/>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收敛</a:t>
            </a:r>
            <a:endParaRPr lang="zh-CN" altLang="en-US" dirty="0"/>
          </a:p>
        </p:txBody>
      </p:sp>
      <p:sp>
        <p:nvSpPr>
          <p:cNvPr id="12" name="矩形 11"/>
          <p:cNvSpPr/>
          <p:nvPr/>
        </p:nvSpPr>
        <p:spPr>
          <a:xfrm>
            <a:off x="1201043" y="256490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最优方案</a:t>
            </a:r>
            <a:endParaRPr lang="zh-CN" altLang="en-US" dirty="0"/>
          </a:p>
        </p:txBody>
      </p:sp>
      <p:sp>
        <p:nvSpPr>
          <p:cNvPr id="14" name="矩形 13"/>
          <p:cNvSpPr/>
          <p:nvPr/>
        </p:nvSpPr>
        <p:spPr>
          <a:xfrm>
            <a:off x="5449515" y="256490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目标</a:t>
            </a:r>
            <a:endParaRPr lang="zh-CN" altLang="en-US" dirty="0"/>
          </a:p>
        </p:txBody>
      </p:sp>
      <p:sp>
        <p:nvSpPr>
          <p:cNvPr id="16" name="矩形 15"/>
          <p:cNvSpPr/>
          <p:nvPr/>
        </p:nvSpPr>
        <p:spPr>
          <a:xfrm>
            <a:off x="8905899" y="386104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抽象</a:t>
            </a:r>
            <a:endParaRPr lang="zh-CN" altLang="en-US" dirty="0"/>
          </a:p>
        </p:txBody>
      </p:sp>
      <p:sp>
        <p:nvSpPr>
          <p:cNvPr id="18" name="矩形 17"/>
          <p:cNvSpPr/>
          <p:nvPr/>
        </p:nvSpPr>
        <p:spPr>
          <a:xfrm>
            <a:off x="1201043" y="450912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演绎</a:t>
            </a:r>
            <a:endParaRPr lang="zh-CN" altLang="en-US" dirty="0"/>
          </a:p>
        </p:txBody>
      </p:sp>
      <p:sp>
        <p:nvSpPr>
          <p:cNvPr id="20" name="矩形 19"/>
          <p:cNvSpPr/>
          <p:nvPr/>
        </p:nvSpPr>
        <p:spPr>
          <a:xfrm>
            <a:off x="5541848" y="5157192"/>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内在联系</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randombar(horizontal)">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76672"/>
            <a:ext cx="10801200" cy="6120679"/>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．发散思维与聚合思维的联系</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事物既相互区别又相互联系，这是发散思维与聚合思维</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发散思维与聚合思维，是认识对</a:t>
            </a:r>
            <a:r>
              <a:rPr lang="zh-CN" altLang="zh-CN" sz="2600" b="1" kern="100" dirty="0" smtClean="0">
                <a:latin typeface="宋体"/>
                <a:ea typeface="方正细黑一简体"/>
                <a:cs typeface="Times New Roman"/>
              </a:rPr>
              <a:t>象</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与</a:t>
            </a:r>
            <a:r>
              <a:rPr lang="zh-CN" altLang="zh-CN" sz="2600" b="1" kern="100" dirty="0">
                <a:latin typeface="宋体"/>
                <a:ea typeface="方正细黑一简体"/>
                <a:cs typeface="Times New Roman"/>
              </a:rPr>
              <a:t>共性的关系在思维活动中的体现。</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解决复杂问题，往往需要人们的思维结合实际情况，反复地“发散—聚合—发散—聚合”。</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发散思维与聚合思维</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_________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两翼，只有在两翼相互作用所形成的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下，事情才能办好，科学才能进步，真理才能发展。</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9397347" y="1424389"/>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客观基础</a:t>
            </a:r>
            <a:endParaRPr lang="zh-CN" altLang="en-US" dirty="0"/>
          </a:p>
        </p:txBody>
      </p:sp>
      <p:sp>
        <p:nvSpPr>
          <p:cNvPr id="6" name="矩形 5"/>
          <p:cNvSpPr/>
          <p:nvPr/>
        </p:nvSpPr>
        <p:spPr>
          <a:xfrm>
            <a:off x="6241603" y="213285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个性</a:t>
            </a:r>
            <a:endParaRPr lang="zh-CN" altLang="en-US" dirty="0"/>
          </a:p>
        </p:txBody>
      </p:sp>
      <p:sp>
        <p:nvSpPr>
          <p:cNvPr id="8" name="矩形 7"/>
          <p:cNvSpPr/>
          <p:nvPr/>
        </p:nvSpPr>
        <p:spPr>
          <a:xfrm>
            <a:off x="4513411" y="4941168"/>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创新思维</a:t>
            </a:r>
            <a:endParaRPr lang="zh-CN" altLang="en-US" dirty="0"/>
          </a:p>
        </p:txBody>
      </p:sp>
      <p:sp>
        <p:nvSpPr>
          <p:cNvPr id="10" name="矩形 9"/>
          <p:cNvSpPr/>
          <p:nvPr/>
        </p:nvSpPr>
        <p:spPr>
          <a:xfrm>
            <a:off x="1417067" y="5661248"/>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合力</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80720"/>
          </a:xfrm>
        </p:spPr>
        <p:txBody>
          <a:bodyPr>
            <a:normAutofit fontScale="92500"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发散思维有一个明确的目标，一切思维活动都围绕这个轴心来进行</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聚合思维有一个明确的目标，一切思维活动都围绕这个轴心来进行。</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聚合思维的功能就在于揭示出已有的东西</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聚合思维是把有关信息集中起来，从中寻找联系，以寻求解决问题的最优方案。</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聚合思维是根据已知的事物信息，从不同的角度、不同的方向思考，以寻求解决问题的多样性答案的思维方式</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发散思维是根据已知的事物信息，从不同的角度、不同的方向思考，以寻求解决问题的多样性答案的思维方式。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256584"/>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在解决问题阶段，需要先聚合后发散</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解决复杂问题，往往需要人们的思维结合实际情况，反复地“发散—聚合—发散—聚合”。</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聚合思维比发散思维更重要</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发散思维与聚合思维不存在哪个更重要的问题，二者是创新思维的两翼，只有在两翼相互作用所形成的“合力”下，事情才能办好，科学才能进步，真理才能发展。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08712"/>
          </a:xfrm>
        </p:spPr>
        <p:txBody>
          <a:bodyPr>
            <a:normAutofit lnSpcReduction="10000"/>
          </a:bodyPr>
          <a:lstStyle/>
          <a:p>
            <a:pPr indent="662940" algn="ctr">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高频题点·深化拓展</a:t>
            </a:r>
            <a:r>
              <a:rPr lang="en-US" altLang="zh-CN" sz="2600" b="1" kern="100" dirty="0">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一</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发散思维</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452438" indent="-452438"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．当一群人围绕一个特定的兴趣领域，在不受任何限制的氛围中自由思考时，会产生很多的新观点和问题解决方法，这就是头脑风暴法。这种方法体现的创新思维</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．聚合思维</a:t>
            </a:r>
            <a:r>
              <a:rPr lang="en-US" altLang="zh-CN" sz="2600" b="1" kern="100" dirty="0">
                <a:latin typeface="宋体"/>
                <a:ea typeface="方正细黑一简体"/>
                <a:cs typeface="Times New Roman"/>
              </a:rPr>
              <a:t>  	B</a:t>
            </a:r>
            <a:r>
              <a:rPr lang="zh-CN" altLang="zh-CN" sz="2600" b="1" kern="100" dirty="0">
                <a:latin typeface="宋体"/>
                <a:ea typeface="方正细黑一简体"/>
                <a:cs typeface="Times New Roman"/>
              </a:rPr>
              <a:t>．逆向思维</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．发散思维</a:t>
            </a:r>
            <a:r>
              <a:rPr lang="en-US" altLang="zh-CN" sz="2600" b="1" kern="100" dirty="0">
                <a:latin typeface="宋体"/>
                <a:ea typeface="方正细黑一简体"/>
                <a:cs typeface="Times New Roman"/>
              </a:rPr>
              <a:t>  	D</a:t>
            </a:r>
            <a:r>
              <a:rPr lang="zh-CN" altLang="zh-CN" sz="2600" b="1" kern="100" dirty="0">
                <a:latin typeface="宋体"/>
                <a:ea typeface="方正细黑一简体"/>
                <a:cs typeface="Times New Roman"/>
              </a:rPr>
              <a:t>．超前思维</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916832"/>
            <a:ext cx="10801200" cy="244827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料中头脑风暴法这种方法体现的创新思维是发散思维，</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正确。</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824536"/>
          </a:xfrm>
        </p:spPr>
        <p:txBody>
          <a:bodyPr>
            <a:normAutofit/>
          </a:bodyPr>
          <a:lstStyle/>
          <a:p>
            <a:pPr marL="452438" indent="-452438"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．风筝可以用来做什么？放到空中去玩，测量风向，传递军事情报，作联络暗号，当射击靶子等等。这一思维属</a:t>
            </a:r>
            <a:r>
              <a:rPr lang="zh-CN" altLang="zh-CN" sz="2600" b="1" kern="100" dirty="0" smtClean="0">
                <a:latin typeface="宋体"/>
                <a:ea typeface="方正细黑一简体"/>
                <a:cs typeface="Times New Roman"/>
              </a:rPr>
              <a:t>于</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452438"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．创新思维，能够把观念的存在变为现实的存在</a:t>
            </a:r>
            <a:endParaRPr lang="zh-CN" altLang="zh-CN" sz="1050" kern="100" dirty="0">
              <a:latin typeface="宋体"/>
              <a:cs typeface="Courier New"/>
            </a:endParaRPr>
          </a:p>
          <a:p>
            <a:pPr indent="452438"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．联想思维，对不同事物的认识进行联结与思考</a:t>
            </a:r>
            <a:endParaRPr lang="zh-CN" altLang="zh-CN" sz="1050" kern="100" dirty="0">
              <a:latin typeface="宋体"/>
              <a:cs typeface="Courier New"/>
            </a:endParaRPr>
          </a:p>
          <a:p>
            <a:pPr indent="452438"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．发散思维，根据已知信息，寻求事物其他功能和作用</a:t>
            </a:r>
            <a:endParaRPr lang="zh-CN" altLang="zh-CN" sz="1050" kern="100" dirty="0">
              <a:latin typeface="宋体"/>
              <a:cs typeface="Courier New"/>
            </a:endParaRPr>
          </a:p>
          <a:p>
            <a:pPr indent="452438"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．聚合思维，把看似不相关的知识贯穿起来，寻找联系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484784"/>
            <a:ext cx="10801200" cy="403244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实</a:t>
            </a:r>
            <a:r>
              <a:rPr lang="zh-CN" altLang="zh-CN" sz="2600" b="1" kern="100" dirty="0">
                <a:latin typeface="宋体"/>
                <a:ea typeface="方正细黑一简体"/>
                <a:cs typeface="Times New Roman"/>
              </a:rPr>
              <a:t>践具有直接现实性，能够把观念的存在变为现实的存在，</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料表述的是同一事物的不同作用，</a:t>
            </a:r>
            <a:r>
              <a:rPr lang="en-US" altLang="zh-CN" sz="2600" b="1" kern="100" dirty="0">
                <a:latin typeface="宋体"/>
                <a:ea typeface="方正细黑一简体"/>
                <a:cs typeface="Times New Roman"/>
              </a:rPr>
              <a:t> B</a:t>
            </a:r>
            <a:r>
              <a:rPr lang="zh-CN" altLang="zh-CN" sz="2600" b="1" kern="100" dirty="0">
                <a:latin typeface="宋体"/>
                <a:ea typeface="方正细黑一简体"/>
                <a:cs typeface="Times New Roman"/>
              </a:rPr>
              <a:t>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料根据对风筝已有的认知，寻求风筝的其他功能和作用，属于发散思维，</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正确，</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．下面图示反映的内容从思维方法上</a:t>
            </a:r>
            <a:r>
              <a:rPr lang="zh-CN" altLang="zh-CN" sz="2600" b="1" kern="100" dirty="0" smtClean="0">
                <a:latin typeface="宋体"/>
                <a:ea typeface="方正细黑一简体"/>
                <a:cs typeface="Times New Roman"/>
              </a:rPr>
              <a:t>看</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a:t>
            </a:r>
          </a:p>
          <a:p>
            <a:pPr indent="662940" algn="just">
              <a:lnSpc>
                <a:spcPct val="170000"/>
              </a:lnSpc>
              <a:spcAft>
                <a:spcPts val="0"/>
              </a:spcAft>
              <a:tabLst>
                <a:tab pos="2700655" algn="l"/>
              </a:tabLst>
            </a:pPr>
            <a:endParaRPr lang="en-US" altLang="zh-CN" sz="2600" b="1" kern="100" dirty="0">
              <a:latin typeface="宋体"/>
              <a:ea typeface="方正细黑一简体"/>
              <a:cs typeface="Times New Roman"/>
            </a:endParaRPr>
          </a:p>
          <a:p>
            <a:pPr indent="662940" algn="just">
              <a:lnSpc>
                <a:spcPct val="170000"/>
              </a:lnSpc>
              <a:spcAft>
                <a:spcPts val="0"/>
              </a:spcAft>
              <a:tabLst>
                <a:tab pos="2700655" algn="l"/>
              </a:tabLst>
            </a:pP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endParaRPr lang="en-US" altLang="zh-CN" sz="2600" b="1" kern="100" dirty="0">
              <a:latin typeface="宋体"/>
              <a:ea typeface="方正细黑一简体"/>
              <a:cs typeface="Times New Roman"/>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①体现了聚合思维的特点　②引导人们从不同角度思考，从而跨越思维障碍　③让人们的注意力聚焦关注的目标　④头脑风暴法是其重要技法</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662940" algn="just">
              <a:lnSpc>
                <a:spcPct val="170000"/>
              </a:lnSpc>
              <a:spcAft>
                <a:spcPts val="0"/>
              </a:spcAft>
              <a:tabLst>
                <a:tab pos="2700655" algn="l"/>
              </a:tabLst>
            </a:pP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endParaRPr lang="zh-CN" altLang="zh-CN" sz="1050" kern="100" dirty="0">
              <a:latin typeface="宋体"/>
              <a:cs typeface="Courier New"/>
            </a:endParaRPr>
          </a:p>
          <a:p>
            <a:pPr>
              <a:tabLst>
                <a:tab pos="809625" algn="l"/>
              </a:tabLst>
            </a:pPr>
            <a:endParaRPr lang="zh-CN" altLang="en-US" sz="2600" dirty="0"/>
          </a:p>
        </p:txBody>
      </p:sp>
      <p:pic>
        <p:nvPicPr>
          <p:cNvPr id="6147" name="Picture 3" descr="新教材+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33291" y="1340768"/>
            <a:ext cx="4618224" cy="21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68052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稳</a:t>
            </a:r>
            <a:r>
              <a:rPr lang="zh-CN" altLang="zh-CN" sz="2600" b="1" kern="100" dirty="0">
                <a:latin typeface="宋体"/>
                <a:ea typeface="方正细黑一简体"/>
                <a:cs typeface="Times New Roman"/>
              </a:rPr>
              <a:t>定就业的多种举措体现了发散思维的特点，从不同的角度、不同的方向思考，以寻求解决问题的多样性答案，头脑风暴法是一种集思广益的群体思维发散技法，②④符合题意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让</a:t>
            </a:r>
            <a:r>
              <a:rPr lang="zh-CN" altLang="zh-CN" sz="2600" b="1" kern="100" dirty="0">
                <a:latin typeface="宋体"/>
                <a:ea typeface="方正细黑一简体"/>
                <a:cs typeface="Times New Roman"/>
              </a:rPr>
              <a:t>人们的注意力聚焦关注的目标属于聚合思维的特点，但本题考查发散思维，排除①③。</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40060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运用发散思维应注意的问题</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第一，要大胆敞开思维。不要先考虑实际不实际、可行不可行。</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第二，要注意发散思维的质量。要尽可能考虑各种因素、各种后果、各种方法、各种途径等，要注意新思维的种类。</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第三，要坚持思维的独特性。不要重复头脑中早已定型的东西，要从新的角度超越自己或别人的思维常规。</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468052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第四，不破不立，要提高发散思维能力，必须突破心理障碍。</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第五，思维发散的效果，与人们的知识和经验的多少、实践能力的高低等密切相关。</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第六，发散思维作为一种展开性的思维方式，具有思维创新的功能，是一种创新思维。但是创新思维并不就是发散思维，创新思维的方式有多种。</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二</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聚合思维</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某地干旱少雨，农田灌溉的水源得不到解决。这里的地底下在开矿，矿井积水无处排放。地上的农田受旱，地下的矿井受淹。后来，一位工程师将这两个难题联系起来考虑，设计了一种提水灌溉机械，将矿井里的水抽上来灌溉农田，一举解决了两个难题。材料体现</a:t>
            </a:r>
            <a:r>
              <a:rPr lang="zh-CN" altLang="zh-CN" sz="2600" b="1" kern="100" dirty="0" smtClean="0">
                <a:latin typeface="宋体"/>
                <a:ea typeface="方正细黑一简体"/>
                <a:cs typeface="Times New Roman"/>
              </a:rPr>
              <a:t>了</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80720"/>
          </a:xfrm>
        </p:spPr>
        <p:txBody>
          <a:bodyPr>
            <a:normAutofit lnSpcReduction="10000"/>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①聚合思维目标的明确性　②创新思维思路的多向性　③发散思维思路的归一性　④思维过程的逻辑性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．①②</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．③④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料体现了聚合思维目标的明确性和创新思维思路的多向性，①②正确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聚</a:t>
            </a:r>
            <a:r>
              <a:rPr lang="zh-CN" altLang="zh-CN" sz="2600" b="1" kern="100" dirty="0">
                <a:latin typeface="宋体"/>
                <a:ea typeface="方正细黑一简体"/>
                <a:cs typeface="Times New Roman"/>
              </a:rPr>
              <a:t>合思维的思路具有归一性，③错误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料不体现思维过程的逻辑性，④不符合题意。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188640"/>
            <a:ext cx="11521280" cy="6480720"/>
          </a:xfrm>
        </p:spPr>
        <p:txBody>
          <a:bodyPr>
            <a:normAutofit fontScale="92500" lnSpcReduction="20000"/>
          </a:bodyPr>
          <a:lstStyle/>
          <a:p>
            <a:pPr marL="452438" indent="-452438" algn="just">
              <a:lnSpc>
                <a:spcPct val="170000"/>
              </a:lnSpc>
              <a:spcAft>
                <a:spcPts val="0"/>
              </a:spcAft>
              <a:tabLst>
                <a:tab pos="2700655" algn="l"/>
              </a:tabLst>
            </a:pPr>
            <a:r>
              <a:rPr lang="en-US" altLang="zh-CN" sz="2800" b="1" kern="100" dirty="0">
                <a:latin typeface="方正细黑一简体"/>
                <a:cs typeface="Times New Roman"/>
              </a:rPr>
              <a:t>2</a:t>
            </a:r>
            <a:r>
              <a:rPr lang="zh-CN" altLang="zh-CN" sz="2800" b="1" kern="100" dirty="0">
                <a:latin typeface="宋体"/>
                <a:ea typeface="方正细黑一简体"/>
                <a:cs typeface="Times New Roman"/>
              </a:rPr>
              <a:t>．我国面临的很多“卡脖子”技术问题，根子是基础理论研究跟不上，源头和底层的东西没有搞清楚。推动创新驱动发展，加快科技创新步伐，从思维角度来分析，我们可</a:t>
            </a:r>
            <a:r>
              <a:rPr lang="zh-CN" altLang="zh-CN" sz="2800" b="1" kern="100" dirty="0" smtClean="0">
                <a:latin typeface="宋体"/>
                <a:ea typeface="方正细黑一简体"/>
                <a:cs typeface="Times New Roman"/>
              </a:rPr>
              <a:t>以</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452438" indent="0" algn="just">
              <a:lnSpc>
                <a:spcPct val="170000"/>
              </a:lnSpc>
              <a:spcAft>
                <a:spcPts val="0"/>
              </a:spcAft>
              <a:tabLst>
                <a:tab pos="2700655" algn="l"/>
              </a:tabLst>
            </a:pPr>
            <a:r>
              <a:rPr lang="zh-CN" altLang="zh-CN" sz="2800" b="1" kern="100" dirty="0">
                <a:latin typeface="宋体"/>
                <a:ea typeface="方正细黑一简体"/>
                <a:cs typeface="Times New Roman"/>
              </a:rPr>
              <a:t>①从不同的角度、不同的方向思考，通过聚合思维方法寻求解决问题的多样性答案　②通过发散思维，揭示可能存在的其他性质和关系，寻求可能具有的其他功能和作用　③通过聚合思维，利用已有的知识和经验，通过归纳、演绎等方法寻求创新的合理方案　④逆向思维优于正向思维，要运用逆向思维实现创新目标</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A</a:t>
            </a:r>
            <a:r>
              <a:rPr lang="zh-CN" altLang="zh-CN" sz="2800" b="1" kern="100" dirty="0">
                <a:latin typeface="宋体"/>
                <a:ea typeface="方正细黑一简体"/>
                <a:cs typeface="Times New Roman"/>
              </a:rPr>
              <a:t>．①②</a:t>
            </a:r>
            <a:r>
              <a:rPr lang="en-US" altLang="zh-CN" sz="2800" b="1" kern="100" dirty="0">
                <a:latin typeface="方正细黑一简体"/>
                <a:cs typeface="Times New Roman"/>
              </a:rPr>
              <a:t>  	</a:t>
            </a:r>
            <a:r>
              <a:rPr lang="en-US" altLang="zh-CN" sz="2800" b="1" kern="100" dirty="0" smtClean="0">
                <a:latin typeface="方正细黑一简体"/>
                <a:cs typeface="Times New Roman"/>
              </a:rPr>
              <a:t>		B</a:t>
            </a:r>
            <a:r>
              <a:rPr lang="zh-CN" altLang="zh-CN" sz="2800" b="1" kern="100" dirty="0">
                <a:latin typeface="宋体"/>
                <a:ea typeface="方正细黑一简体"/>
                <a:cs typeface="Times New Roman"/>
              </a:rPr>
              <a:t>．②③</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C</a:t>
            </a:r>
            <a:r>
              <a:rPr lang="zh-CN" altLang="zh-CN" sz="2800" b="1" kern="100" dirty="0">
                <a:latin typeface="宋体"/>
                <a:ea typeface="方正细黑一简体"/>
                <a:cs typeface="Times New Roman"/>
              </a:rPr>
              <a:t>．①④</a:t>
            </a:r>
            <a:r>
              <a:rPr lang="en-US" altLang="zh-CN" sz="2800" b="1" kern="100" dirty="0">
                <a:latin typeface="方正细黑一简体"/>
                <a:cs typeface="Times New Roman"/>
              </a:rPr>
              <a:t>  	</a:t>
            </a:r>
            <a:r>
              <a:rPr lang="en-US" altLang="zh-CN" sz="2800" b="1" kern="100" dirty="0" smtClean="0">
                <a:latin typeface="方正细黑一简体"/>
                <a:cs typeface="Times New Roman"/>
              </a:rPr>
              <a:t>		D</a:t>
            </a:r>
            <a:r>
              <a:rPr lang="zh-CN" altLang="zh-CN" sz="2800" b="1" kern="100" dirty="0">
                <a:latin typeface="宋体"/>
                <a:ea typeface="方正细黑一简体"/>
                <a:cs typeface="Times New Roman"/>
              </a:rPr>
              <a:t>．③④</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从</a:t>
            </a:r>
            <a:r>
              <a:rPr lang="zh-CN" altLang="zh-CN" sz="2600" b="1" kern="100" dirty="0">
                <a:latin typeface="宋体"/>
                <a:ea typeface="方正细黑一简体"/>
                <a:cs typeface="Times New Roman"/>
              </a:rPr>
              <a:t>不同的角度、不同的方向思考，通过发散思维方法寻求解决问题的多样性答案，①错误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推</a:t>
            </a:r>
            <a:r>
              <a:rPr lang="zh-CN" altLang="zh-CN" sz="2600" b="1" kern="100" dirty="0">
                <a:latin typeface="宋体"/>
                <a:ea typeface="方正细黑一简体"/>
                <a:cs typeface="Times New Roman"/>
              </a:rPr>
              <a:t>动创新驱动发展，加快科技创新步伐，从思维角度来分析，我们可以通过发散思维，揭示可能存在的其他性质和关系，寻求可能具有的其他功能和作用；通过聚合思维，利用已有的知识和经验，通过归纳、演绎等方法寻求创新的合理方案，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逆向思维优于正向思维”说法错误，④排除。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fontScale="92500" lnSpcReduction="20000"/>
          </a:bodyPr>
          <a:lstStyle/>
          <a:p>
            <a:pPr marL="539750" indent="-539750" algn="just">
              <a:lnSpc>
                <a:spcPct val="170000"/>
              </a:lnSpc>
              <a:spcAft>
                <a:spcPts val="0"/>
              </a:spcAft>
              <a:tabLst>
                <a:tab pos="2700655" algn="l"/>
              </a:tabLst>
            </a:pPr>
            <a:r>
              <a:rPr lang="en-US" altLang="zh-CN" sz="2800" b="1" kern="100" dirty="0">
                <a:latin typeface="方正细黑一简体"/>
                <a:cs typeface="Times New Roman"/>
              </a:rPr>
              <a:t>3</a:t>
            </a:r>
            <a:r>
              <a:rPr lang="zh-CN" altLang="zh-CN" sz="2800" b="1" kern="100" dirty="0">
                <a:latin typeface="宋体"/>
                <a:ea typeface="方正细黑一简体"/>
                <a:cs typeface="Times New Roman"/>
              </a:rPr>
              <a:t>．科学家们经过大量反复的研究发现，“孤独”不仅仅是一种负面情绪，还会危害健康。“孤独”比每天吸</a:t>
            </a:r>
            <a:r>
              <a:rPr lang="en-US" altLang="zh-CN" sz="2800" b="1" kern="100" dirty="0">
                <a:latin typeface="宋体"/>
                <a:ea typeface="方正细黑一简体"/>
                <a:cs typeface="Times New Roman"/>
              </a:rPr>
              <a:t>15</a:t>
            </a:r>
            <a:r>
              <a:rPr lang="zh-CN" altLang="zh-CN" sz="2800" b="1" kern="100" dirty="0">
                <a:latin typeface="宋体"/>
                <a:ea typeface="方正细黑一简体"/>
                <a:cs typeface="Times New Roman"/>
              </a:rPr>
              <a:t>支烟对人体的危害更大，患冠状动脉疾病风险增加</a:t>
            </a:r>
            <a:r>
              <a:rPr lang="en-US" altLang="zh-CN" sz="2800" b="1" kern="100" dirty="0">
                <a:latin typeface="宋体"/>
                <a:ea typeface="方正细黑一简体"/>
                <a:cs typeface="Times New Roman"/>
              </a:rPr>
              <a:t>29%</a:t>
            </a:r>
            <a:r>
              <a:rPr lang="zh-CN" altLang="zh-CN" sz="2800" b="1" kern="100" dirty="0">
                <a:latin typeface="宋体"/>
                <a:ea typeface="方正细黑一简体"/>
                <a:cs typeface="Times New Roman"/>
              </a:rPr>
              <a:t>、脑中风风险增加</a:t>
            </a:r>
            <a:r>
              <a:rPr lang="en-US" altLang="zh-CN" sz="2800" b="1" kern="100" dirty="0">
                <a:latin typeface="宋体"/>
                <a:ea typeface="方正细黑一简体"/>
                <a:cs typeface="Times New Roman"/>
              </a:rPr>
              <a:t>32%</a:t>
            </a:r>
            <a:r>
              <a:rPr lang="zh-CN" altLang="zh-CN" sz="2800" b="1" kern="100" dirty="0">
                <a:latin typeface="宋体"/>
                <a:ea typeface="方正细黑一简体"/>
                <a:cs typeface="Times New Roman"/>
              </a:rPr>
              <a:t>。这是对上万个“孤独症”患者进行认识而得出的普遍性结论。上述事例说</a:t>
            </a:r>
            <a:r>
              <a:rPr lang="zh-CN" altLang="zh-CN" sz="2800" b="1" kern="100" dirty="0" smtClean="0">
                <a:latin typeface="宋体"/>
                <a:ea typeface="方正细黑一简体"/>
                <a:cs typeface="Times New Roman"/>
              </a:rPr>
              <a:t>明</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539750" indent="0" algn="just">
              <a:lnSpc>
                <a:spcPct val="170000"/>
              </a:lnSpc>
              <a:spcAft>
                <a:spcPts val="0"/>
              </a:spcAft>
              <a:tabLst>
                <a:tab pos="2700655" algn="l"/>
              </a:tabLst>
            </a:pPr>
            <a:r>
              <a:rPr lang="zh-CN" altLang="zh-CN" sz="2800" b="1" kern="100" dirty="0">
                <a:latin typeface="宋体"/>
                <a:ea typeface="方正细黑一简体"/>
                <a:cs typeface="Times New Roman"/>
              </a:rPr>
              <a:t>①对一事物的正确认识在主体与客体相互作用下发展　②对上万个“孤独症”患者的认识是一种完全归纳法　③对复杂事物的认识要反复地发散—聚合—发散—聚合　④对“孤独”危害健康的认识是一种逆向思维</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A</a:t>
            </a:r>
            <a:r>
              <a:rPr lang="zh-CN" altLang="zh-CN" sz="2800" b="1" kern="100" dirty="0">
                <a:latin typeface="宋体"/>
                <a:ea typeface="方正细黑一简体"/>
                <a:cs typeface="Times New Roman"/>
              </a:rPr>
              <a:t>．①③</a:t>
            </a:r>
            <a:r>
              <a:rPr lang="en-US" altLang="zh-CN" sz="2800" b="1" kern="100" dirty="0">
                <a:latin typeface="方正细黑一简体"/>
                <a:cs typeface="Times New Roman"/>
              </a:rPr>
              <a:t>  	</a:t>
            </a:r>
            <a:r>
              <a:rPr lang="en-US" altLang="zh-CN" sz="2800" b="1" kern="100" dirty="0" smtClean="0">
                <a:latin typeface="方正细黑一简体"/>
                <a:cs typeface="Times New Roman"/>
              </a:rPr>
              <a:t>		B</a:t>
            </a:r>
            <a:r>
              <a:rPr lang="zh-CN" altLang="zh-CN" sz="2800" b="1" kern="100" dirty="0">
                <a:latin typeface="宋体"/>
                <a:ea typeface="方正细黑一简体"/>
                <a:cs typeface="Times New Roman"/>
              </a:rPr>
              <a:t>．②④</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C</a:t>
            </a:r>
            <a:r>
              <a:rPr lang="zh-CN" altLang="zh-CN" sz="2800" b="1" kern="100" dirty="0">
                <a:latin typeface="宋体"/>
                <a:ea typeface="方正细黑一简体"/>
                <a:cs typeface="Times New Roman"/>
              </a:rPr>
              <a:t>．①④</a:t>
            </a:r>
            <a:r>
              <a:rPr lang="en-US" altLang="zh-CN" sz="2800" b="1" kern="100" dirty="0">
                <a:latin typeface="方正细黑一简体"/>
                <a:cs typeface="Times New Roman"/>
              </a:rPr>
              <a:t>  	</a:t>
            </a:r>
            <a:r>
              <a:rPr lang="en-US" altLang="zh-CN" sz="2800" b="1" kern="100" dirty="0" smtClean="0">
                <a:latin typeface="方正细黑一简体"/>
                <a:cs typeface="Times New Roman"/>
              </a:rPr>
              <a:t>		D</a:t>
            </a:r>
            <a:r>
              <a:rPr lang="zh-CN" altLang="zh-CN" sz="2800" b="1" kern="100" dirty="0">
                <a:latin typeface="宋体"/>
                <a:ea typeface="方正细黑一简体"/>
                <a:cs typeface="Times New Roman"/>
              </a:rPr>
              <a:t>．②③</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04056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料表明对一事物的正确认识在主体与客体相互作用下发展，对复杂事物的认识要反复地发散—聚合—发散—聚合，①③正确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通</a:t>
            </a:r>
            <a:r>
              <a:rPr lang="zh-CN" altLang="zh-CN" sz="2600" b="1" kern="100" dirty="0">
                <a:latin typeface="宋体"/>
                <a:ea typeface="方正细黑一简体"/>
                <a:cs typeface="Times New Roman"/>
              </a:rPr>
              <a:t>过对上万个“孤独症”患者的认识而得出结论，运用了不完全归纳法，②错误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对</a:t>
            </a:r>
            <a:r>
              <a:rPr lang="zh-CN" altLang="zh-CN" sz="2600" b="1" kern="100" dirty="0">
                <a:latin typeface="宋体"/>
                <a:ea typeface="方正细黑一简体"/>
                <a:cs typeface="Times New Roman"/>
              </a:rPr>
              <a:t>“孤独”危害健康的认识并不是逆向思维，④错误。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1400"/>
            <a:ext cx="10801200" cy="2160240"/>
          </a:xfrm>
        </p:spPr>
        <p:txBody>
          <a:bodyPr>
            <a:normAutofit/>
          </a:bodyPr>
          <a:lstStyle/>
          <a:p>
            <a:pPr indent="662940" algn="ctr">
              <a:lnSpc>
                <a:spcPct val="160000"/>
              </a:lnSpc>
              <a:spcAft>
                <a:spcPts val="0"/>
              </a:spcAft>
              <a:tabLst>
                <a:tab pos="2700655" algn="l"/>
              </a:tabLst>
            </a:pPr>
            <a:r>
              <a:rPr lang="en-US" altLang="zh-CN" b="1" kern="100" dirty="0">
                <a:solidFill>
                  <a:srgbClr val="E36C0A"/>
                </a:solidFill>
                <a:latin typeface="方正细黑一简体"/>
                <a:cs typeface="Times New Roman"/>
              </a:rPr>
              <a:t>[</a:t>
            </a:r>
            <a:r>
              <a:rPr lang="zh-CN" altLang="zh-CN" b="1" kern="100" dirty="0">
                <a:solidFill>
                  <a:srgbClr val="E36C0A"/>
                </a:solidFill>
                <a:latin typeface="宋体"/>
                <a:ea typeface="方正细黑一简体"/>
                <a:cs typeface="Times New Roman"/>
              </a:rPr>
              <a:t>深化认知</a:t>
            </a:r>
            <a:r>
              <a:rPr lang="en-US" altLang="zh-CN" b="1" kern="100" dirty="0">
                <a:solidFill>
                  <a:srgbClr val="E36C0A"/>
                </a:solidFill>
                <a:latin typeface="宋体"/>
                <a:ea typeface="方正细黑一简体"/>
                <a:cs typeface="Times New Roman"/>
              </a:rPr>
              <a:t>]</a:t>
            </a:r>
            <a:endParaRPr lang="zh-CN" altLang="zh-CN" kern="100" dirty="0">
              <a:latin typeface="宋体"/>
              <a:cs typeface="Courier New"/>
            </a:endParaRPr>
          </a:p>
          <a:p>
            <a:pPr indent="662940" algn="just">
              <a:lnSpc>
                <a:spcPct val="160000"/>
              </a:lnSpc>
              <a:spcAft>
                <a:spcPts val="0"/>
              </a:spcAft>
              <a:tabLst>
                <a:tab pos="2700655" algn="l"/>
              </a:tabLst>
            </a:pPr>
            <a:r>
              <a:rPr lang="zh-CN" altLang="zh-CN" b="1" kern="100" dirty="0">
                <a:latin typeface="宋体"/>
                <a:ea typeface="方正细黑一简体"/>
                <a:cs typeface="Times New Roman"/>
              </a:rPr>
              <a:t>比较发散思维和聚合思维</a:t>
            </a:r>
            <a:endParaRPr lang="zh-CN" altLang="zh-CN" kern="100" dirty="0">
              <a:latin typeface="宋体"/>
              <a:cs typeface="Courier New"/>
            </a:endParaRPr>
          </a:p>
          <a:p>
            <a:pPr>
              <a:lnSpc>
                <a:spcPct val="160000"/>
              </a:lnSpc>
            </a:pPr>
            <a:r>
              <a:rPr lang="en-US" altLang="zh-CN" b="1" kern="100" dirty="0">
                <a:latin typeface="方正细黑一简体"/>
                <a:cs typeface="Times New Roman"/>
              </a:rPr>
              <a:t>(1)</a:t>
            </a:r>
            <a:r>
              <a:rPr lang="zh-CN" altLang="zh-CN" b="1" kern="100" dirty="0">
                <a:ea typeface="方正细黑一简体"/>
                <a:cs typeface="Times New Roman"/>
              </a:rPr>
              <a:t>区别</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785790203"/>
              </p:ext>
            </p:extLst>
          </p:nvPr>
        </p:nvGraphicFramePr>
        <p:xfrm>
          <a:off x="192931" y="1772817"/>
          <a:ext cx="11809312" cy="4976295"/>
        </p:xfrm>
        <a:graphic>
          <a:graphicData uri="http://schemas.openxmlformats.org/drawingml/2006/table">
            <a:tbl>
              <a:tblPr/>
              <a:tblGrid>
                <a:gridCol w="832708"/>
                <a:gridCol w="5374751"/>
                <a:gridCol w="5601853"/>
              </a:tblGrid>
              <a:tr h="487099">
                <a:tc>
                  <a:txBody>
                    <a:bodyPr/>
                    <a:lstStyle/>
                    <a:p>
                      <a:pPr algn="ctr">
                        <a:lnSpc>
                          <a:spcPct val="150000"/>
                        </a:lnSpc>
                        <a:spcAft>
                          <a:spcPts val="0"/>
                        </a:spcAft>
                        <a:tabLst>
                          <a:tab pos="2700655" algn="l"/>
                        </a:tabLst>
                      </a:pPr>
                      <a:r>
                        <a:rPr lang="en-US" sz="2300" b="1" kern="100" dirty="0">
                          <a:effectLst/>
                          <a:latin typeface="方正细黑一简体"/>
                          <a:cs typeface="Times New Roman"/>
                        </a:rPr>
                        <a:t> </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300" b="1" kern="100" dirty="0">
                          <a:effectLst/>
                          <a:latin typeface="宋体"/>
                          <a:ea typeface="方正细黑一简体"/>
                          <a:cs typeface="Times New Roman"/>
                        </a:rPr>
                        <a:t>发散思维</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聚合思维</a:t>
                      </a:r>
                      <a:endParaRPr lang="zh-CN" sz="23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6853">
                <a:tc>
                  <a:txBody>
                    <a:bodyPr/>
                    <a:lstStyle/>
                    <a:p>
                      <a:pPr algn="ctr">
                        <a:lnSpc>
                          <a:spcPct val="150000"/>
                        </a:lnSpc>
                        <a:spcAft>
                          <a:spcPts val="0"/>
                        </a:spcAft>
                        <a:tabLst>
                          <a:tab pos="2700655" algn="l"/>
                        </a:tabLst>
                      </a:pPr>
                      <a:r>
                        <a:rPr lang="zh-CN" sz="2300" b="1" kern="100" dirty="0">
                          <a:effectLst/>
                          <a:latin typeface="宋体"/>
                          <a:ea typeface="方正细黑一简体"/>
                          <a:cs typeface="Times New Roman"/>
                        </a:rPr>
                        <a:t>含义</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根据已知的事物信息，从不同的角度、不同的方向思考，以寻求解决问题的多样性答案的思维方式</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利用已有的知识和经验，把众多信息逐步引导到条理化的逻辑思路中，以便得出合乎逻辑的解决问题的方案</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4197">
                <a:tc>
                  <a:txBody>
                    <a:bodyPr/>
                    <a:lstStyle/>
                    <a:p>
                      <a:pPr algn="ctr">
                        <a:lnSpc>
                          <a:spcPct val="150000"/>
                        </a:lnSpc>
                        <a:spcAft>
                          <a:spcPts val="0"/>
                        </a:spcAft>
                        <a:tabLst>
                          <a:tab pos="2700655" algn="l"/>
                        </a:tabLst>
                      </a:pPr>
                      <a:r>
                        <a:rPr lang="zh-CN" sz="2300" b="1" kern="100" dirty="0">
                          <a:effectLst/>
                          <a:latin typeface="宋体"/>
                          <a:ea typeface="方正细黑一简体"/>
                          <a:cs typeface="Times New Roman"/>
                        </a:rPr>
                        <a:t>思维方向</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300" b="1" kern="100" dirty="0">
                          <a:effectLst/>
                          <a:latin typeface="宋体"/>
                          <a:ea typeface="方正细黑一简体"/>
                          <a:cs typeface="Times New Roman"/>
                        </a:rPr>
                        <a:t>由中心向四面八方扩散</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由四面八方向中心集中</a:t>
                      </a:r>
                      <a:endParaRPr lang="zh-CN" sz="23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4197">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特征</a:t>
                      </a:r>
                      <a:endParaRPr lang="zh-CN" sz="23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发散思维的过程具有流畅性，思路具有变通性，结果具有独特性</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思维聚合的过程具有严谨性，思路具有归一性，结论具有可论证性</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4197">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技法</a:t>
                      </a:r>
                      <a:endParaRPr lang="zh-CN" sz="23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检核表法、信息交合法、列举法、头脑风暴法等</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比较、分析、抽象、归纳、演绎、综合等</a:t>
                      </a:r>
                      <a:endParaRPr lang="zh-CN" sz="23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8072"/>
          </a:xfrm>
        </p:spPr>
        <p:txBody>
          <a:bodyPr>
            <a:normAutofit lnSpcReduction="10000"/>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联系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711779105"/>
              </p:ext>
            </p:extLst>
          </p:nvPr>
        </p:nvGraphicFramePr>
        <p:xfrm>
          <a:off x="192931" y="836712"/>
          <a:ext cx="11809312" cy="5908294"/>
        </p:xfrm>
        <a:graphic>
          <a:graphicData uri="http://schemas.openxmlformats.org/drawingml/2006/table">
            <a:tbl>
              <a:tblPr/>
              <a:tblGrid>
                <a:gridCol w="936104"/>
                <a:gridCol w="10873208"/>
              </a:tblGrid>
              <a:tr h="3711685">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不可</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分割</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相互</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依赖</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一方面，聚合思维必须以发散思维所取得的成果为前提，只有经过发散思维提出的多种答案、方案、办法，聚合思维才能对其进行综合、集中、求同、选择；发散思维提出的答案、方案、办法越多、越广泛，聚合思维的认识就越全面，选择的机会就越多，就越容易得出最为满意的答案，也就越接近客观真理。另一方面，没有聚合思维，发散思维的多种答案就无意义，无价值可言；发散思维可以提供解决问题的多种方案，但这些方案不会都是最正确的、最有价值的，这就需要通过比较、评价加以取舍</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963">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反复</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交织</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相辅</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相成</a:t>
                      </a:r>
                      <a:endParaRPr lang="zh-CN" sz="24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400" b="1" kern="100" dirty="0">
                          <a:effectLst/>
                          <a:latin typeface="宋体"/>
                          <a:ea typeface="方正细黑一简体"/>
                          <a:cs typeface="Times New Roman"/>
                        </a:rPr>
                        <a:t>发散思维和聚合思维是思维创新的两翼，是思维创新的过程，是反复地“发散—聚合—发散—聚合”的过程。思维实践证明，思维创新是发散思维与聚合思维交替进行、协同活动的综合性思维过程</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逆向思维的含义与作用</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逆向思维的含义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．逆向思维的含义</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如果把原有的思路叫作正向思维，那么一切与原有思路方</a:t>
            </a:r>
            <a:r>
              <a:rPr lang="zh-CN" altLang="zh-CN" sz="2600" b="1" kern="100" dirty="0" smtClean="0">
                <a:latin typeface="宋体"/>
                <a:ea typeface="方正细黑一简体"/>
                <a:cs typeface="Times New Roman"/>
              </a:rPr>
              <a:t>向</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思路都可以叫作逆向思维。在科学研究和技术发明中，逆向思维就是反向求索，或者称</a:t>
            </a:r>
            <a:r>
              <a:rPr lang="zh-CN" altLang="zh-CN" sz="2600" b="1" kern="100" dirty="0" smtClean="0">
                <a:latin typeface="宋体"/>
                <a:ea typeface="方正细黑一简体"/>
                <a:cs typeface="Times New Roman"/>
              </a:rPr>
              <a:t>为</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9553971" y="3691289"/>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相反</a:t>
            </a:r>
            <a:endParaRPr lang="zh-CN" altLang="en-US" dirty="0"/>
          </a:p>
        </p:txBody>
      </p:sp>
      <p:sp>
        <p:nvSpPr>
          <p:cNvPr id="6" name="矩形 5"/>
          <p:cNvSpPr/>
          <p:nvPr/>
        </p:nvSpPr>
        <p:spPr>
          <a:xfrm>
            <a:off x="2065139" y="5013176"/>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反向法</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．逆向思维的特点</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逆向思维是人们从过去所把握</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反面、构成要素的反面、功能结构的反面等，去思考、去求索，以实</a:t>
            </a:r>
            <a:r>
              <a:rPr lang="zh-CN" altLang="zh-CN" sz="2600" b="1" kern="100" dirty="0" smtClean="0">
                <a:latin typeface="宋体"/>
                <a:ea typeface="方正细黑一简体"/>
                <a:cs typeface="Times New Roman"/>
              </a:rPr>
              <a:t>现</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目的。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．逆向思维的具体方法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对事</a:t>
            </a:r>
            <a:r>
              <a:rPr lang="zh-CN" altLang="zh-CN" sz="2600" b="1" kern="100" dirty="0" smtClean="0">
                <a:latin typeface="宋体"/>
                <a:ea typeface="方正细黑一简体"/>
                <a:cs typeface="Times New Roman"/>
              </a:rPr>
              <a:t>物</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已有认识进行反向思考。</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对已有的有关事物存在状态的认识</a:t>
            </a:r>
            <a:r>
              <a:rPr lang="zh-CN" altLang="zh-CN" sz="2600" b="1" kern="100" dirty="0" smtClean="0">
                <a:latin typeface="宋体"/>
                <a:ea typeface="方正细黑一简体"/>
                <a:cs typeface="Times New Roman"/>
              </a:rPr>
              <a:t>作</a:t>
            </a:r>
            <a:r>
              <a:rPr lang="en-US" altLang="zh-CN" sz="2600" b="1" kern="100" dirty="0" smtClean="0">
                <a:latin typeface="宋体"/>
                <a:ea typeface="方正细黑一简体"/>
                <a:cs typeface="Times New Roman"/>
              </a:rPr>
              <a:t>_______</a:t>
            </a:r>
            <a:r>
              <a:rPr lang="zh-CN" altLang="zh-CN" sz="2600" b="1" kern="100" dirty="0" smtClean="0">
                <a:latin typeface="宋体"/>
                <a:ea typeface="方正细黑一简体"/>
                <a:cs typeface="Times New Roman"/>
              </a:rPr>
              <a:t>思</a:t>
            </a:r>
            <a:r>
              <a:rPr lang="zh-CN" altLang="zh-CN" sz="2600" b="1" kern="100" dirty="0">
                <a:latin typeface="宋体"/>
                <a:ea typeface="方正细黑一简体"/>
                <a:cs typeface="Times New Roman"/>
              </a:rPr>
              <a:t>考。</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对已有的有</a:t>
            </a:r>
            <a:r>
              <a:rPr lang="zh-CN" altLang="zh-CN" sz="2600" b="1" kern="100" dirty="0" smtClean="0">
                <a:latin typeface="宋体"/>
                <a:ea typeface="方正细黑一简体"/>
                <a:cs typeface="Times New Roman"/>
              </a:rPr>
              <a:t>关</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认识作反向思考。</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对已有的有关事物之间因果关系的认识</a:t>
            </a:r>
            <a:r>
              <a:rPr lang="zh-CN" altLang="zh-CN" sz="2600" b="1" kern="100" dirty="0" smtClean="0">
                <a:latin typeface="宋体"/>
                <a:ea typeface="方正细黑一简体"/>
                <a:cs typeface="Times New Roman"/>
              </a:rPr>
              <a:t>作</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思</a:t>
            </a:r>
            <a:r>
              <a:rPr lang="zh-CN" altLang="zh-CN" sz="2600" b="1" kern="100" dirty="0">
                <a:latin typeface="宋体"/>
                <a:ea typeface="方正细黑一简体"/>
                <a:cs typeface="Times New Roman"/>
              </a:rPr>
              <a:t>考。</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5521523" y="1340768"/>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事物原理</a:t>
            </a:r>
            <a:endParaRPr lang="zh-CN" altLang="en-US" dirty="0"/>
          </a:p>
        </p:txBody>
      </p:sp>
      <p:sp>
        <p:nvSpPr>
          <p:cNvPr id="6" name="矩形 5"/>
          <p:cNvSpPr/>
          <p:nvPr/>
        </p:nvSpPr>
        <p:spPr>
          <a:xfrm>
            <a:off x="7177707" y="2060848"/>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创新</a:t>
            </a:r>
            <a:endParaRPr lang="zh-CN" altLang="en-US" dirty="0"/>
          </a:p>
        </p:txBody>
      </p:sp>
      <p:sp>
        <p:nvSpPr>
          <p:cNvPr id="8" name="矩形 7"/>
          <p:cNvSpPr/>
          <p:nvPr/>
        </p:nvSpPr>
        <p:spPr>
          <a:xfrm>
            <a:off x="2124539" y="3429000"/>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结构顺序</a:t>
            </a:r>
            <a:endParaRPr lang="zh-CN" altLang="en-US" dirty="0"/>
          </a:p>
        </p:txBody>
      </p:sp>
      <p:sp>
        <p:nvSpPr>
          <p:cNvPr id="10" name="矩形 9"/>
          <p:cNvSpPr/>
          <p:nvPr/>
        </p:nvSpPr>
        <p:spPr>
          <a:xfrm>
            <a:off x="6451424" y="4149080"/>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转换性</a:t>
            </a:r>
            <a:endParaRPr lang="zh-CN" altLang="en-US" dirty="0"/>
          </a:p>
        </p:txBody>
      </p:sp>
      <p:sp>
        <p:nvSpPr>
          <p:cNvPr id="12" name="矩形 11"/>
          <p:cNvSpPr/>
          <p:nvPr/>
        </p:nvSpPr>
        <p:spPr>
          <a:xfrm>
            <a:off x="3073251" y="4869160"/>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事物功能</a:t>
            </a:r>
            <a:endParaRPr lang="zh-CN" altLang="en-US" dirty="0"/>
          </a:p>
        </p:txBody>
      </p:sp>
      <p:sp>
        <p:nvSpPr>
          <p:cNvPr id="14" name="矩形 13"/>
          <p:cNvSpPr/>
          <p:nvPr/>
        </p:nvSpPr>
        <p:spPr>
          <a:xfrm>
            <a:off x="7050369" y="5589240"/>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交换性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144016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发挥思维正逆互补的作用</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．发挥思维正逆互补作用的要求</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721108640"/>
              </p:ext>
            </p:extLst>
          </p:nvPr>
        </p:nvGraphicFramePr>
        <p:xfrm>
          <a:off x="480963" y="1268760"/>
          <a:ext cx="11161240" cy="5486400"/>
        </p:xfrm>
        <a:graphic>
          <a:graphicData uri="http://schemas.openxmlformats.org/drawingml/2006/table">
            <a:tbl>
              <a:tblPr/>
              <a:tblGrid>
                <a:gridCol w="1630014"/>
                <a:gridCol w="9531226"/>
              </a:tblGrid>
              <a:tr h="377164">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要求</a:t>
                      </a:r>
                      <a:endParaRPr lang="zh-CN" sz="24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阐释</a:t>
                      </a:r>
                      <a:endParaRPr lang="zh-CN" sz="24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逆向思</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维应当</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合“理”</a:t>
                      </a:r>
                      <a:endParaRPr lang="zh-CN" sz="24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逆向思维的反向是</a:t>
                      </a:r>
                      <a:r>
                        <a:rPr lang="zh-CN" sz="2400" b="1" kern="100" dirty="0" smtClean="0">
                          <a:effectLst/>
                          <a:latin typeface="宋体"/>
                          <a:ea typeface="方正细黑一简体"/>
                          <a:cs typeface="Times New Roman"/>
                        </a:rPr>
                        <a:t>有</a:t>
                      </a:r>
                      <a:r>
                        <a:rPr lang="en-US" altLang="zh-CN" sz="2400" b="1" kern="100" dirty="0" smtClean="0">
                          <a:effectLst/>
                          <a:latin typeface="宋体"/>
                          <a:ea typeface="方正细黑一简体"/>
                          <a:cs typeface="Times New Roman"/>
                        </a:rPr>
                        <a:t>______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思维反向。如果不</a:t>
                      </a:r>
                      <a:r>
                        <a:rPr lang="zh-CN" sz="2400" b="1" kern="100" dirty="0" smtClean="0">
                          <a:effectLst/>
                          <a:latin typeface="宋体"/>
                          <a:ea typeface="方正细黑一简体"/>
                          <a:cs typeface="Times New Roman"/>
                        </a:rPr>
                        <a:t>顾</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盲目地“反向”，不仅难以实现创新思维的目的，而且可能付出惨重的代价</a:t>
                      </a:r>
                      <a:endParaRPr lang="zh-CN" sz="24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700655" algn="l"/>
                        </a:tabLst>
                      </a:pPr>
                      <a:r>
                        <a:rPr lang="zh-CN" sz="2400" b="1" kern="100" smtClean="0">
                          <a:effectLst/>
                          <a:latin typeface="宋体"/>
                          <a:ea typeface="方正细黑一简体"/>
                          <a:cs typeface="Times New Roman"/>
                        </a:rPr>
                        <a:t>重视正</a:t>
                      </a:r>
                      <a:endParaRPr lang="zh-CN" sz="2400" kern="100" smtClean="0">
                        <a:effectLst/>
                        <a:latin typeface="宋体"/>
                        <a:cs typeface="Courier New"/>
                      </a:endParaRPr>
                    </a:p>
                    <a:p>
                      <a:pPr algn="ctr">
                        <a:lnSpc>
                          <a:spcPct val="150000"/>
                        </a:lnSpc>
                        <a:spcAft>
                          <a:spcPts val="0"/>
                        </a:spcAft>
                        <a:tabLst>
                          <a:tab pos="2700655" algn="l"/>
                        </a:tabLst>
                      </a:pPr>
                      <a:r>
                        <a:rPr lang="zh-CN" sz="2400" b="1" kern="100" smtClean="0">
                          <a:effectLst/>
                          <a:latin typeface="宋体"/>
                          <a:ea typeface="方正细黑一简体"/>
                          <a:cs typeface="Times New Roman"/>
                        </a:rPr>
                        <a:t>向思维</a:t>
                      </a:r>
                      <a:endParaRPr lang="zh-CN" sz="24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smtClean="0">
                          <a:effectLst/>
                          <a:latin typeface="宋体"/>
                          <a:ea typeface="方正细黑一简体"/>
                          <a:cs typeface="Times New Roman"/>
                        </a:rPr>
                        <a:t>只有掌握了正向思维的“正”，才能够合理有效地进行逆向思维的“逆”。不知道正向思维，就谈不上逆向思维。创新思维中的逆向思维，往往是在运用</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未能获得满意结果的情况下才采用的</a:t>
                      </a:r>
                      <a:endParaRPr lang="zh-CN" sz="24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正逆互</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补，携</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手共进</a:t>
                      </a:r>
                      <a:endParaRPr lang="zh-CN" sz="24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有意识地将两个或多</a:t>
                      </a:r>
                      <a:r>
                        <a:rPr lang="zh-CN" sz="2400" b="1" kern="100" dirty="0" smtClean="0">
                          <a:effectLst/>
                          <a:latin typeface="宋体"/>
                          <a:ea typeface="方正细黑一简体"/>
                          <a:cs typeface="Times New Roman"/>
                        </a:rPr>
                        <a:t>个</a:t>
                      </a:r>
                      <a:r>
                        <a:rPr lang="en-US" altLang="zh-CN" sz="2400" b="1" kern="100" dirty="0" smtClean="0">
                          <a:effectLst/>
                          <a:latin typeface="宋体"/>
                          <a:ea typeface="方正细黑一简体"/>
                          <a:cs typeface="Times New Roman"/>
                        </a:rPr>
                        <a:t>______</a:t>
                      </a:r>
                      <a:r>
                        <a:rPr lang="zh-CN" sz="2400" b="1" kern="100" dirty="0" smtClean="0">
                          <a:effectLst/>
                          <a:latin typeface="宋体"/>
                          <a:ea typeface="方正细黑一简体"/>
                          <a:cs typeface="Times New Roman"/>
                        </a:rPr>
                        <a:t>联</a:t>
                      </a:r>
                      <a:r>
                        <a:rPr lang="zh-CN" sz="2400" b="1" kern="100" dirty="0">
                          <a:effectLst/>
                          <a:latin typeface="宋体"/>
                          <a:ea typeface="方正细黑一简体"/>
                          <a:cs typeface="Times New Roman"/>
                        </a:rPr>
                        <a:t>系在一起思考，正反补充，可以打破单方面性质的限制，避免思维的僵化和极端化，更有可能发现事物的新功能和新作用，产</a:t>
                      </a:r>
                      <a:r>
                        <a:rPr lang="zh-CN" sz="2400" b="1" kern="100" dirty="0" smtClean="0">
                          <a:effectLst/>
                          <a:latin typeface="宋体"/>
                          <a:ea typeface="方正细黑一简体"/>
                          <a:cs typeface="Times New Roman"/>
                        </a:rPr>
                        <a:t>生</a:t>
                      </a:r>
                      <a:r>
                        <a:rPr lang="en-US" altLang="zh-CN" sz="2400" b="1" kern="100" dirty="0" smtClean="0">
                          <a:effectLst/>
                          <a:latin typeface="宋体"/>
                          <a:ea typeface="方正细黑一简体"/>
                          <a:cs typeface="Times New Roman"/>
                        </a:rPr>
                        <a:t>______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成果</a:t>
                      </a:r>
                      <a:endParaRPr lang="zh-CN" sz="24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873451" y="2132856"/>
            <a:ext cx="111280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合理性</a:t>
            </a:r>
            <a:endParaRPr lang="zh-CN" altLang="en-US" dirty="0"/>
          </a:p>
        </p:txBody>
      </p:sp>
      <p:sp>
        <p:nvSpPr>
          <p:cNvPr id="8" name="矩形 7"/>
          <p:cNvSpPr/>
          <p:nvPr/>
        </p:nvSpPr>
        <p:spPr>
          <a:xfrm>
            <a:off x="9049915" y="2135437"/>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客观规律</a:t>
            </a:r>
            <a:endParaRPr lang="zh-CN" altLang="en-US" dirty="0"/>
          </a:p>
        </p:txBody>
      </p:sp>
      <p:sp>
        <p:nvSpPr>
          <p:cNvPr id="10" name="矩形 9"/>
          <p:cNvSpPr/>
          <p:nvPr/>
        </p:nvSpPr>
        <p:spPr>
          <a:xfrm>
            <a:off x="4539266" y="4581128"/>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正向思维</a:t>
            </a:r>
            <a:endParaRPr lang="zh-CN" altLang="en-US" dirty="0"/>
          </a:p>
        </p:txBody>
      </p:sp>
      <p:sp>
        <p:nvSpPr>
          <p:cNvPr id="12" name="矩形 11"/>
          <p:cNvSpPr/>
          <p:nvPr/>
        </p:nvSpPr>
        <p:spPr>
          <a:xfrm>
            <a:off x="5200806" y="5127575"/>
            <a:ext cx="111280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对立面</a:t>
            </a:r>
            <a:endParaRPr lang="zh-CN" altLang="en-US" dirty="0"/>
          </a:p>
        </p:txBody>
      </p:sp>
      <p:sp>
        <p:nvSpPr>
          <p:cNvPr id="14" name="矩形 13"/>
          <p:cNvSpPr/>
          <p:nvPr/>
        </p:nvSpPr>
        <p:spPr>
          <a:xfrm>
            <a:off x="5128798" y="6207695"/>
            <a:ext cx="111280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创新性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896544"/>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不同方向思维方法的关系</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创新思维是有方向的，是</a:t>
            </a:r>
            <a:r>
              <a:rPr lang="zh-CN" altLang="zh-CN" sz="2600" b="1" kern="100" dirty="0" smtClean="0">
                <a:latin typeface="宋体"/>
                <a:ea typeface="方正细黑一简体"/>
                <a:cs typeface="Times New Roman"/>
              </a:rPr>
              <a:t>以</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为</a:t>
            </a:r>
            <a:r>
              <a:rPr lang="zh-CN" altLang="zh-CN" sz="2600" b="1" kern="100" dirty="0">
                <a:latin typeface="宋体"/>
                <a:ea typeface="方正细黑一简体"/>
                <a:cs typeface="Times New Roman"/>
              </a:rPr>
              <a:t>导向的。在创新思维过程中，人们运用发散思维与聚合思维、逆向思维与正向思维等多向的思维方法，目的在于从不同的方向和角度认识事物，以求获</a:t>
            </a:r>
            <a:r>
              <a:rPr lang="zh-CN" altLang="zh-CN" sz="2600" b="1" kern="100" dirty="0" smtClean="0">
                <a:latin typeface="宋体"/>
                <a:ea typeface="方正细黑一简体"/>
                <a:cs typeface="Times New Roman"/>
              </a:rPr>
              <a:t>得</a:t>
            </a:r>
            <a:r>
              <a:rPr lang="en-US" altLang="zh-CN" sz="2600" b="1" kern="100" dirty="0" smtClean="0">
                <a:latin typeface="宋体"/>
                <a:ea typeface="方正细黑一简体"/>
                <a:cs typeface="Times New Roman"/>
              </a:rPr>
              <a:t>_________</a:t>
            </a:r>
            <a:r>
              <a:rPr lang="zh-CN" altLang="zh-CN" sz="2600" b="1" kern="100" dirty="0" smtClean="0">
                <a:latin typeface="宋体"/>
                <a:ea typeface="方正细黑一简体"/>
                <a:cs typeface="Times New Roman"/>
              </a:rPr>
              <a:t>难</a:t>
            </a:r>
            <a:r>
              <a:rPr lang="zh-CN" altLang="zh-CN" sz="2600" b="1" kern="100" dirty="0">
                <a:latin typeface="宋体"/>
                <a:ea typeface="方正细黑一简体"/>
                <a:cs typeface="Times New Roman"/>
              </a:rPr>
              <a:t>以得到的</a:t>
            </a:r>
            <a:r>
              <a:rPr lang="zh-CN" altLang="zh-CN" sz="2600" b="1" kern="100" dirty="0" smtClean="0">
                <a:latin typeface="宋体"/>
                <a:ea typeface="方正细黑一简体"/>
                <a:cs typeface="Times New Roman"/>
              </a:rPr>
              <a:t>新</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认</a:t>
            </a:r>
            <a:r>
              <a:rPr lang="zh-CN" altLang="zh-CN" sz="2600" b="1" kern="100" dirty="0">
                <a:latin typeface="宋体"/>
                <a:ea typeface="方正细黑一简体"/>
                <a:cs typeface="Times New Roman"/>
              </a:rPr>
              <a:t>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不同方向的思维方法之间不是彼此孤立、相互排斥的，而</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相得益彰的。</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5161483" y="1988840"/>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问题</a:t>
            </a:r>
            <a:endParaRPr lang="zh-CN" altLang="en-US" dirty="0"/>
          </a:p>
        </p:txBody>
      </p:sp>
      <p:sp>
        <p:nvSpPr>
          <p:cNvPr id="6" name="矩形 5"/>
          <p:cNvSpPr/>
          <p:nvPr/>
        </p:nvSpPr>
        <p:spPr>
          <a:xfrm>
            <a:off x="7753771" y="3212976"/>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常规思路</a:t>
            </a:r>
            <a:endParaRPr lang="zh-CN" altLang="en-US" dirty="0"/>
          </a:p>
        </p:txBody>
      </p:sp>
      <p:sp>
        <p:nvSpPr>
          <p:cNvPr id="8" name="矩形 7"/>
          <p:cNvSpPr/>
          <p:nvPr/>
        </p:nvSpPr>
        <p:spPr>
          <a:xfrm>
            <a:off x="9986019" y="4581128"/>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相辅相成</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116632"/>
            <a:ext cx="11449272" cy="6552728"/>
          </a:xfrm>
        </p:spPr>
        <p:txBody>
          <a:bodyPr>
            <a:normAutofit fontScale="92500"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正向思维就是正确思维</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正向思维，是从思维的方向、特点角度而言的；正确思维，是从思维的效果、性质角度来分析的。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为了认识事物可能具有的其他性质与功能，人们往往有意识地发散性地思考既有的认识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为了认识事物可能具有的其他性质与功能，人们往往有意识地逆向性地思考既有的认识。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在科学研究和技术发明中，逆向思维就是反向求索，或者称为反证法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r>
              <a:rPr lang="zh-CN" altLang="zh-CN" sz="2600" b="1" kern="100" dirty="0">
                <a:solidFill>
                  <a:srgbClr val="FF0000"/>
                </a:solidFill>
                <a:ea typeface="方正细黑一简体"/>
                <a:cs typeface="Times New Roman"/>
              </a:rPr>
              <a:t>提示：</a:t>
            </a:r>
            <a:r>
              <a:rPr lang="zh-CN" altLang="zh-CN" sz="2600" b="1" kern="100" dirty="0">
                <a:ea typeface="方正细黑一简体"/>
                <a:cs typeface="Times New Roman"/>
              </a:rPr>
              <a:t>×　在科学研究和技术发明中，逆向思维就是反向求索，或者称为反向法。</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188640"/>
            <a:ext cx="11161240" cy="655272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创新思维中的正向思维，往往是在运用逆向思维未能获得满意结果的情况下才采用的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创新思维中的逆向思维，往往是在运用正向思维未能获得满意结果的情况下才采用的。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正向思维与逆向思维是客观对象的外在联系在人们思维中的反映</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正向思维与逆向思维是客观对象的内在矛盾在人们思维中的反映。</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(6)</a:t>
            </a:r>
            <a:r>
              <a:rPr lang="zh-CN" altLang="zh-CN" sz="2600" b="1" kern="100" dirty="0">
                <a:latin typeface="宋体"/>
                <a:ea typeface="方正细黑一简体"/>
                <a:cs typeface="Times New Roman"/>
              </a:rPr>
              <a:t>逆向思维应当合“理”，这里的“理”指的是人的理念</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r>
              <a:rPr lang="zh-CN" altLang="zh-CN" sz="2600" b="1" kern="100" dirty="0">
                <a:solidFill>
                  <a:srgbClr val="FF0000"/>
                </a:solidFill>
                <a:ea typeface="方正细黑一简体"/>
                <a:cs typeface="Times New Roman"/>
              </a:rPr>
              <a:t>提示：</a:t>
            </a:r>
            <a:r>
              <a:rPr lang="zh-CN" altLang="zh-CN" sz="2600" b="1" kern="100" dirty="0">
                <a:ea typeface="方正细黑一简体"/>
                <a:cs typeface="Times New Roman"/>
              </a:rPr>
              <a:t>×　逆向思维应当合“理”，就是指我们在运用逆向思维分析问题时应以事物发展的客观规律为基础和依托。</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逆向思维</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．事物具有复杂的相反相成的性质和功能，为了认识事物可能具有的其他性质与功能，人们往往有意识地逆向性思考既有的认识。下列体现这种思维方式的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5472608"/>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①法拉第依据电能生磁，经过艰苦探索，发现电磁感应现象　②见</a:t>
            </a:r>
            <a:r>
              <a:rPr lang="zh-CN" altLang="zh-CN" sz="2600" b="1" kern="100" dirty="0">
                <a:latin typeface="宋体"/>
                <a:cs typeface="宋体"/>
              </a:rPr>
              <a:t>窾</a:t>
            </a:r>
            <a:r>
              <a:rPr lang="zh-CN" altLang="zh-CN" sz="2600" b="1" kern="100" dirty="0">
                <a:latin typeface="宋体"/>
                <a:ea typeface="方正细黑一简体"/>
                <a:cs typeface="方正细黑一简体"/>
              </a:rPr>
              <a:t>木浮而知为舟，见飞蓬转而知为车，见鸟迹而知著书　</a:t>
            </a:r>
            <a:r>
              <a:rPr lang="zh-CN" altLang="zh-CN" sz="2600" b="1" kern="100" dirty="0">
                <a:latin typeface="宋体"/>
                <a:ea typeface="方正细黑一简体"/>
                <a:cs typeface="Times New Roman"/>
              </a:rPr>
              <a:t>③在危机中育新机、于变局中开新局，凝聚起战胜困难和挑战的强大力量　④领导经济工作应尊重客观实际和群众需求，必须有系统思维、科学谋划</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料强调的是逆向思维，①③符合题意。②④不符合题意。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260648"/>
            <a:ext cx="11593288" cy="6408712"/>
          </a:xfrm>
        </p:spPr>
        <p:txBody>
          <a:bodyPr>
            <a:normAutofit fontScale="92500" lnSpcReduction="20000"/>
          </a:bodyPr>
          <a:lstStyle/>
          <a:p>
            <a:pPr marL="625475" indent="-625475" algn="just">
              <a:lnSpc>
                <a:spcPct val="170000"/>
              </a:lnSpc>
              <a:spcAft>
                <a:spcPts val="0"/>
              </a:spcAft>
              <a:tabLst>
                <a:tab pos="2700655" algn="l"/>
              </a:tabLst>
            </a:pPr>
            <a:r>
              <a:rPr lang="en-US" altLang="zh-CN" sz="2800" b="1" kern="100" dirty="0">
                <a:latin typeface="方正细黑一简体"/>
                <a:cs typeface="Times New Roman"/>
              </a:rPr>
              <a:t>2</a:t>
            </a:r>
            <a:r>
              <a:rPr lang="zh-CN" altLang="zh-CN" sz="2800" b="1" kern="100" dirty="0">
                <a:latin typeface="宋体"/>
                <a:ea typeface="方正细黑一简体"/>
                <a:cs typeface="Times New Roman"/>
              </a:rPr>
              <a:t>．“落水、砸缸、获救”是北宋著名政治家、史学家司马光儿时搭救伙伴的故事，广为流传，人人称颂。故事中体现的少年司马光的智慧、勇气和责任感对当代少年儿童仍富有教育意义。司马光砸缸救人的相关思维属</a:t>
            </a:r>
            <a:r>
              <a:rPr lang="zh-CN" altLang="zh-CN" sz="2800" b="1" kern="100" dirty="0" smtClean="0">
                <a:latin typeface="宋体"/>
                <a:ea typeface="方正细黑一简体"/>
                <a:cs typeface="Times New Roman"/>
              </a:rPr>
              <a:t>于</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625475" indent="36513" algn="just">
              <a:lnSpc>
                <a:spcPct val="170000"/>
              </a:lnSpc>
              <a:spcAft>
                <a:spcPts val="0"/>
              </a:spcAft>
              <a:tabLst>
                <a:tab pos="2700655" algn="l"/>
              </a:tabLst>
            </a:pPr>
            <a:r>
              <a:rPr lang="zh-CN" altLang="zh-CN" sz="2800" b="1" kern="100" dirty="0">
                <a:latin typeface="宋体"/>
                <a:ea typeface="方正细黑一简体"/>
                <a:cs typeface="Times New Roman"/>
              </a:rPr>
              <a:t>①超前思维，对未知事物具有探索性、预测性和不确定性　②创新思维，超越陈规，有所发现、有所发明的思维活动　③发散思维，利用已有的知识和经验得出合乎逻辑的解决方案　④逆向思维，对已有的有关事物存在状态的认识作转换性思考</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A</a:t>
            </a:r>
            <a:r>
              <a:rPr lang="zh-CN" altLang="zh-CN" sz="2800" b="1" kern="100" dirty="0">
                <a:latin typeface="宋体"/>
                <a:ea typeface="方正细黑一简体"/>
                <a:cs typeface="Times New Roman"/>
              </a:rPr>
              <a:t>．①②</a:t>
            </a:r>
            <a:r>
              <a:rPr lang="en-US" altLang="zh-CN" sz="2800" b="1" kern="100" dirty="0">
                <a:latin typeface="方正细黑一简体"/>
                <a:cs typeface="Times New Roman"/>
              </a:rPr>
              <a:t>  	</a:t>
            </a:r>
            <a:r>
              <a:rPr lang="en-US" altLang="zh-CN" sz="2800" b="1" kern="100" dirty="0" smtClean="0">
                <a:latin typeface="方正细黑一简体"/>
                <a:cs typeface="Times New Roman"/>
              </a:rPr>
              <a:t>			B</a:t>
            </a:r>
            <a:r>
              <a:rPr lang="zh-CN" altLang="zh-CN" sz="2800" b="1" kern="100" dirty="0">
                <a:latin typeface="宋体"/>
                <a:ea typeface="方正细黑一简体"/>
                <a:cs typeface="Times New Roman"/>
              </a:rPr>
              <a:t>．①③</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C</a:t>
            </a:r>
            <a:r>
              <a:rPr lang="zh-CN" altLang="zh-CN" sz="2800" b="1" kern="100" dirty="0">
                <a:latin typeface="宋体"/>
                <a:ea typeface="方正细黑一简体"/>
                <a:cs typeface="Times New Roman"/>
              </a:rPr>
              <a:t>．②④</a:t>
            </a:r>
            <a:r>
              <a:rPr lang="en-US" altLang="zh-CN" sz="2800" b="1" kern="100" dirty="0">
                <a:latin typeface="方正细黑一简体"/>
                <a:cs typeface="Times New Roman"/>
              </a:rPr>
              <a:t>  	</a:t>
            </a:r>
            <a:r>
              <a:rPr lang="en-US" altLang="zh-CN" sz="2800" b="1" kern="100" dirty="0" smtClean="0">
                <a:latin typeface="方正细黑一简体"/>
                <a:cs typeface="Times New Roman"/>
              </a:rPr>
              <a:t>			D</a:t>
            </a:r>
            <a:r>
              <a:rPr lang="zh-CN" altLang="zh-CN" sz="2800" b="1" kern="100" dirty="0">
                <a:latin typeface="宋体"/>
                <a:ea typeface="方正细黑一简体"/>
                <a:cs typeface="Times New Roman"/>
              </a:rPr>
              <a:t>．③④</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89654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司</a:t>
            </a:r>
            <a:r>
              <a:rPr lang="zh-CN" altLang="zh-CN" sz="2600" b="1" kern="100" dirty="0">
                <a:latin typeface="宋体"/>
                <a:ea typeface="方正细黑一简体"/>
                <a:cs typeface="Times New Roman"/>
              </a:rPr>
              <a:t>马光砸缸救人的相关思维属于创新思维，超越陈规，有所发现、有所发明的思维活动，也是逆向思维，对已有的有关事物存在状态的认识作转换性思考，②④正确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料不涉及超前思维，①排除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聚</a:t>
            </a:r>
            <a:r>
              <a:rPr lang="zh-CN" altLang="zh-CN" sz="2600" b="1" kern="100" dirty="0">
                <a:latin typeface="宋体"/>
                <a:ea typeface="方正细黑一简体"/>
                <a:cs typeface="Times New Roman"/>
              </a:rPr>
              <a:t>合思维，利用已有的知识和经验得出合乎逻辑的解决方案，③错误。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188640"/>
            <a:ext cx="11593288" cy="6552728"/>
          </a:xfrm>
        </p:spPr>
        <p:txBody>
          <a:bodyPr>
            <a:normAutofit fontScale="925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先分后混”是垃圾分类的最大痛点。居民分得很仔细，环卫人员运走时又混在一起，群众垃圾分类的积极性自然就没了。某市针对这一“痛点”，提出了“先找出路、再行分类”的思路，紧紧抓住末端生活垃圾处置设施建设，形成了以完善末端处理体系先行、倒推中端分类运输与源头分类投放的新模式。这表明</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①正向思维与逆向思维是相辅相成、相得益彰的，正逆互补，携手共进　②只有坚持正逆互补，才能发现事物的新功能和新作用，产生创新性成果　③思维的正逆互补是从不同的方向认识事物，获得新认识，形成新模式　④逆向思维可以避免思维的僵化和极端化，总体来说比正向思维的效果好</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料表明正向思维与逆向思维是相辅相成、相得益彰的，正逆互补，携手共进，思维的正逆互补是从不同的方向认识事物，获得新认识，形成新模式，①③正确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正</a:t>
            </a:r>
            <a:r>
              <a:rPr lang="zh-CN" altLang="zh-CN" sz="2600" b="1" kern="100" dirty="0">
                <a:latin typeface="宋体"/>
                <a:ea typeface="方正细黑一简体"/>
                <a:cs typeface="Times New Roman"/>
              </a:rPr>
              <a:t>逆互补不是发现事物的新功能和新作用，产生创新性成果的必要条件，②不选</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逆</a:t>
            </a:r>
            <a:r>
              <a:rPr lang="zh-CN" altLang="zh-CN" sz="2600" b="1" kern="100" dirty="0">
                <a:latin typeface="宋体"/>
                <a:ea typeface="方正细黑一简体"/>
                <a:cs typeface="Times New Roman"/>
              </a:rPr>
              <a:t>向思维并非总比正向思维的效果好，究竟是哪种思维的效果好，取决于具体情况，④不选。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1400"/>
            <a:ext cx="10801200" cy="144016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．逆向思维的特点</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689756915"/>
              </p:ext>
            </p:extLst>
          </p:nvPr>
        </p:nvGraphicFramePr>
        <p:xfrm>
          <a:off x="120923" y="1340768"/>
          <a:ext cx="11665296" cy="5433573"/>
        </p:xfrm>
        <a:graphic>
          <a:graphicData uri="http://schemas.openxmlformats.org/drawingml/2006/table">
            <a:tbl>
              <a:tblPr/>
              <a:tblGrid>
                <a:gridCol w="1074435"/>
                <a:gridCol w="10590861"/>
              </a:tblGrid>
              <a:tr h="348151">
                <a:tc>
                  <a:txBody>
                    <a:bodyPr/>
                    <a:lstStyle/>
                    <a:p>
                      <a:pPr algn="ctr">
                        <a:lnSpc>
                          <a:spcPct val="150000"/>
                        </a:lnSpc>
                        <a:spcAft>
                          <a:spcPts val="0"/>
                        </a:spcAft>
                        <a:tabLst>
                          <a:tab pos="2700655" algn="l"/>
                        </a:tabLst>
                      </a:pPr>
                      <a:r>
                        <a:rPr lang="en-US" sz="2400" b="1" kern="100" dirty="0" smtClean="0">
                          <a:effectLst/>
                          <a:latin typeface="方正细黑一简体"/>
                          <a:cs typeface="Times New Roman"/>
                        </a:rPr>
                        <a:t> </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表现</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0755">
                <a:tc>
                  <a:txBody>
                    <a:bodyPr/>
                    <a:lstStyle/>
                    <a:p>
                      <a:pPr algn="ctr">
                        <a:lnSpc>
                          <a:spcPct val="150000"/>
                        </a:lnSpc>
                        <a:spcAft>
                          <a:spcPts val="0"/>
                        </a:spcAft>
                        <a:tabLst>
                          <a:tab pos="2700655" algn="l"/>
                        </a:tabLst>
                      </a:pPr>
                      <a:r>
                        <a:rPr lang="zh-CN" sz="2400" b="1" kern="100" dirty="0" smtClean="0">
                          <a:effectLst/>
                          <a:latin typeface="宋体"/>
                          <a:ea typeface="方正细黑一简体"/>
                          <a:cs typeface="Times New Roman"/>
                        </a:rPr>
                        <a:t>普遍性</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在各种领域、各种活动中都有适用性，如性质上对立两极的转换：软与硬、高与低等；结构、位置上的互换、颠倒：上与下、左与右等；过程上的逆转：气态变液态或液态变气态、电转为磁或磁转为电等。不论哪种方式，只要从一个方面想到与之对立的另一方面，都是逆向思维</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604">
                <a:tc>
                  <a:txBody>
                    <a:bodyPr/>
                    <a:lstStyle/>
                    <a:p>
                      <a:pPr algn="ctr">
                        <a:lnSpc>
                          <a:spcPct val="150000"/>
                        </a:lnSpc>
                        <a:spcAft>
                          <a:spcPts val="0"/>
                        </a:spcAft>
                        <a:tabLst>
                          <a:tab pos="2700655" algn="l"/>
                        </a:tabLst>
                      </a:pPr>
                      <a:r>
                        <a:rPr lang="zh-CN" sz="2400" b="1" kern="100" dirty="0" smtClean="0">
                          <a:effectLst/>
                          <a:latin typeface="宋体"/>
                          <a:ea typeface="方正细黑一简体"/>
                          <a:cs typeface="Times New Roman"/>
                        </a:rPr>
                        <a:t>批判性</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逆向是与正向比较而言的，正向是指常规的、常识的、公认的或习惯的想法与做法。逆向思维则恰恰相反，是对传统、惯例、常识的反叛，是对常规的挑战。它能够克服思维定势，破除由经验和习惯造成的僵化的认识模式</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4453">
                <a:tc>
                  <a:txBody>
                    <a:bodyPr/>
                    <a:lstStyle/>
                    <a:p>
                      <a:pPr algn="ctr">
                        <a:lnSpc>
                          <a:spcPct val="150000"/>
                        </a:lnSpc>
                        <a:spcAft>
                          <a:spcPts val="0"/>
                        </a:spcAft>
                        <a:tabLst>
                          <a:tab pos="2700655" algn="l"/>
                        </a:tabLst>
                      </a:pPr>
                      <a:r>
                        <a:rPr lang="zh-CN" sz="2400" b="1" kern="100" dirty="0" smtClean="0">
                          <a:effectLst/>
                          <a:latin typeface="宋体"/>
                          <a:ea typeface="方正细黑一简体"/>
                          <a:cs typeface="Times New Roman"/>
                        </a:rPr>
                        <a:t>新颖性</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smtClean="0">
                          <a:effectLst/>
                          <a:latin typeface="宋体"/>
                          <a:ea typeface="方正细黑一简体"/>
                          <a:cs typeface="Times New Roman"/>
                        </a:rPr>
                        <a:t>逆向思维往往是出人意料，给人以耳目一新的感觉</a:t>
                      </a:r>
                      <a:endParaRPr lang="zh-CN" sz="24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864096"/>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．逆向思维的技法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717449311"/>
              </p:ext>
            </p:extLst>
          </p:nvPr>
        </p:nvGraphicFramePr>
        <p:xfrm>
          <a:off x="480961" y="836712"/>
          <a:ext cx="11305257" cy="5904657"/>
        </p:xfrm>
        <a:graphic>
          <a:graphicData uri="http://schemas.openxmlformats.org/drawingml/2006/table">
            <a:tbl>
              <a:tblPr/>
              <a:tblGrid>
                <a:gridCol w="1164633"/>
                <a:gridCol w="5411629"/>
                <a:gridCol w="4728995"/>
              </a:tblGrid>
              <a:tr h="656073">
                <a:tc>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含义</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实例</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2146">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原理</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逆向</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从事物原理的相反方向进行的思考</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司马光救人是打破缸，使水脱离人</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214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功能</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逆向</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从原有事物相反功能方面去设想寻求解决问题的新途径</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保温瓶</a:t>
                      </a:r>
                      <a:r>
                        <a:rPr lang="en-US" sz="2600" b="1" kern="100">
                          <a:effectLst/>
                          <a:latin typeface="宋体"/>
                          <a:ea typeface="方正细黑一简体"/>
                          <a:cs typeface="Times New Roman"/>
                        </a:rPr>
                        <a:t>(</a:t>
                      </a:r>
                      <a:r>
                        <a:rPr lang="zh-CN" sz="2600" b="1" kern="100">
                          <a:effectLst/>
                          <a:latin typeface="宋体"/>
                          <a:ea typeface="方正细黑一简体"/>
                          <a:cs typeface="Times New Roman"/>
                        </a:rPr>
                        <a:t>保热</a:t>
                      </a:r>
                      <a:r>
                        <a:rPr lang="en-US" sz="2600" b="1" kern="100">
                          <a:effectLst/>
                          <a:latin typeface="宋体"/>
                          <a:ea typeface="方正细黑一简体"/>
                          <a:cs typeface="Times New Roman"/>
                        </a:rPr>
                        <a:t>)</a:t>
                      </a:r>
                      <a:r>
                        <a:rPr lang="zh-CN" sz="2600" b="1" kern="100">
                          <a:effectLst/>
                          <a:latin typeface="宋体"/>
                          <a:ea typeface="方正细黑一简体"/>
                          <a:cs typeface="Times New Roman"/>
                        </a:rPr>
                        <a:t>→装冰</a:t>
                      </a:r>
                      <a:r>
                        <a:rPr lang="en-US" sz="2600" b="1" kern="100">
                          <a:effectLst/>
                          <a:latin typeface="宋体"/>
                          <a:ea typeface="方正细黑一简体"/>
                          <a:cs typeface="Times New Roman"/>
                        </a:rPr>
                        <a:t>(</a:t>
                      </a:r>
                      <a:r>
                        <a:rPr lang="zh-CN" sz="2600" b="1" kern="100">
                          <a:effectLst/>
                          <a:latin typeface="宋体"/>
                          <a:ea typeface="方正细黑一简体"/>
                          <a:cs typeface="Times New Roman"/>
                        </a:rPr>
                        <a:t>保冷</a:t>
                      </a:r>
                      <a:r>
                        <a:rPr lang="en-US" sz="2600" b="1" kern="100">
                          <a:effectLst/>
                          <a:latin typeface="宋体"/>
                          <a:ea typeface="方正细黑一简体"/>
                          <a:cs typeface="Times New Roman"/>
                        </a:rPr>
                        <a:t>)</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214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位置</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逆向</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从原有事物的相反位置去设想寻求解决问题的新途径</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换位思考，从对方的角度考虑问题</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214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属性</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逆向</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从事物属性的相反方向所进行的思考</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“以毒攻毒”</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80963" y="272261"/>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graphicFrame>
        <p:nvGraphicFramePr>
          <p:cNvPr id="6" name="表格 5"/>
          <p:cNvGraphicFramePr>
            <a:graphicFrameLocks noGrp="1"/>
          </p:cNvGraphicFramePr>
          <p:nvPr>
            <p:extLst>
              <p:ext uri="{D42A27DB-BD31-4B8C-83A1-F6EECF244321}">
                <p14:modId xmlns:p14="http://schemas.microsoft.com/office/powerpoint/2010/main" val="1989320347"/>
              </p:ext>
            </p:extLst>
          </p:nvPr>
        </p:nvGraphicFramePr>
        <p:xfrm>
          <a:off x="480963" y="908720"/>
          <a:ext cx="11305256" cy="5765181"/>
        </p:xfrm>
        <a:graphic>
          <a:graphicData uri="http://schemas.openxmlformats.org/drawingml/2006/table">
            <a:tbl>
              <a:tblPr/>
              <a:tblGrid>
                <a:gridCol w="864096"/>
                <a:gridCol w="4680520"/>
                <a:gridCol w="5760640"/>
              </a:tblGrid>
              <a:tr h="2304256">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程序</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或</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方向</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逆向</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颠倒已有事物的构成顺序、排列位置而进行的思考</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a:effectLst/>
                          <a:latin typeface="宋体"/>
                          <a:ea typeface="方正细黑一简体"/>
                          <a:cs typeface="Times New Roman"/>
                        </a:rPr>
                        <a:t>以谁的马慢谁就是胜利者为标准，参赛的两匹马慢得几乎停止不前；让两个骑手换骑对方的马，比慢变成了比快，比赛就能很快结束</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2128">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观念</a:t>
                      </a:r>
                      <a:endParaRPr lang="zh-CN" sz="2600" kern="100">
                        <a:effectLst/>
                        <a:latin typeface="宋体"/>
                        <a:cs typeface="Courier New"/>
                      </a:endParaRPr>
                    </a:p>
                    <a:p>
                      <a:pPr algn="ctr">
                        <a:lnSpc>
                          <a:spcPct val="150000"/>
                        </a:lnSpc>
                        <a:spcAft>
                          <a:spcPts val="0"/>
                        </a:spcAft>
                        <a:tabLst>
                          <a:tab pos="2700655" algn="l"/>
                        </a:tabLst>
                      </a:pPr>
                      <a:r>
                        <a:rPr lang="zh-CN" sz="2600" b="1" kern="100">
                          <a:effectLst/>
                          <a:latin typeface="宋体"/>
                          <a:ea typeface="方正细黑一简体"/>
                          <a:cs typeface="Times New Roman"/>
                        </a:rPr>
                        <a:t>逆向</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要想有超凡的收获，必须有自己独特的观念</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a:effectLst/>
                          <a:latin typeface="宋体"/>
                          <a:ea typeface="方正细黑一简体"/>
                          <a:cs typeface="Times New Roman"/>
                        </a:rPr>
                        <a:t>制造业从大而全到专门化</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2128">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过程</a:t>
                      </a:r>
                      <a:endParaRPr lang="zh-CN" sz="2600" kern="100">
                        <a:effectLst/>
                        <a:latin typeface="宋体"/>
                        <a:cs typeface="Courier New"/>
                      </a:endParaRPr>
                    </a:p>
                    <a:p>
                      <a:pPr algn="ctr">
                        <a:lnSpc>
                          <a:spcPct val="150000"/>
                        </a:lnSpc>
                        <a:spcAft>
                          <a:spcPts val="0"/>
                        </a:spcAft>
                        <a:tabLst>
                          <a:tab pos="2700655" algn="l"/>
                        </a:tabLst>
                      </a:pPr>
                      <a:r>
                        <a:rPr lang="zh-CN" sz="2600" b="1" kern="100">
                          <a:effectLst/>
                          <a:latin typeface="宋体"/>
                          <a:ea typeface="方正细黑一简体"/>
                          <a:cs typeface="Times New Roman"/>
                        </a:rPr>
                        <a:t>逆向</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颠倒事物的运动方向</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人上楼梯是人走路，而电梯是路走，人不动</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2128">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因果</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逆向</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变因为果去发现新的现象和规律，寻找解决问题的新途径</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近代的无线电广播的播放与接收</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（九）</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hlinkClick r:id="rId6" action="ppaction://hlinkfile"/>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387</TotalTime>
  <Words>5139</Words>
  <Application>Microsoft Office PowerPoint</Application>
  <PresentationFormat>自定义</PresentationFormat>
  <Paragraphs>342</Paragraphs>
  <Slides>46</Slides>
  <Notes>2</Notes>
  <HiddenSlides>0</HiddenSlides>
  <MMClips>0</MMClips>
  <ScaleCrop>false</ScaleCrop>
  <HeadingPairs>
    <vt:vector size="4" baseType="variant">
      <vt:variant>
        <vt:lpstr>主题</vt:lpstr>
      </vt:variant>
      <vt:variant>
        <vt:i4>1</vt:i4>
      </vt:variant>
      <vt:variant>
        <vt:lpstr>幻灯片标题</vt:lpstr>
      </vt:variant>
      <vt:variant>
        <vt:i4>46</vt:i4>
      </vt:variant>
    </vt:vector>
  </HeadingPairs>
  <TitlesOfParts>
    <vt:vector size="4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145</cp:revision>
  <dcterms:created xsi:type="dcterms:W3CDTF">2021-04-02T06:41:31Z</dcterms:created>
  <dcterms:modified xsi:type="dcterms:W3CDTF">2023-02-16T06:39:52Z</dcterms:modified>
</cp:coreProperties>
</file>